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147378720" r:id="rId5"/>
    <p:sldId id="2147378792" r:id="rId6"/>
    <p:sldId id="2147378811" r:id="rId7"/>
    <p:sldId id="2147378793" r:id="rId8"/>
    <p:sldId id="2147378810" r:id="rId9"/>
    <p:sldId id="2147378804" r:id="rId10"/>
    <p:sldId id="2147378796" r:id="rId11"/>
    <p:sldId id="2147378797" r:id="rId12"/>
    <p:sldId id="2147378808" r:id="rId13"/>
    <p:sldId id="2147378799" r:id="rId14"/>
    <p:sldId id="214737873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pos="3591" userDrawn="1">
          <p15:clr>
            <a:srgbClr val="A4A3A4"/>
          </p15:clr>
        </p15:guide>
        <p15:guide id="6" orient="horz" pos="1480" userDrawn="1">
          <p15:clr>
            <a:srgbClr val="A4A3A4"/>
          </p15:clr>
        </p15:guide>
        <p15:guide id="7" pos="34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D55B4C-6A55-2A16-8480-BF933CDCAA6A}" name="Daniele Gattuso" initials="DG" userId="S::daniele.gattuso@intelleraconsulting.com::932c9663-1379-42a1-a453-4c0ebdfcfe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5"/>
    <a:srgbClr val="808080"/>
    <a:srgbClr val="F8FAFD"/>
    <a:srgbClr val="0058A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EF1C18-D4C4-4145-91B4-87F8B4F96C4F}" v="7" dt="2023-10-26T13:17:35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  <p:guide pos="393"/>
        <p:guide pos="7469"/>
        <p:guide pos="3591"/>
        <p:guide orient="horz" pos="1480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EFE8F-6DAD-4B32-BCAE-6D8357B04F5B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F9D93-0062-4D85-9548-B15F87DA3EF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29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9800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84220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90780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438501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77517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68597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3452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9632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10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2825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91388F-01E9-35CD-649E-11315D7B5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6385979-BB8B-DCC5-51A8-AA4E978B9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45CD4F-12DC-9BE7-B78B-F76A06406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43E1A2-C8D0-A310-03EC-61E096B7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C4543F-E47D-D6E3-16A8-6CF0DAB8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6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28783D-F8D4-4D0D-BE14-4CB25324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859830-B133-FFEC-DBD5-24ACFF078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9B2625-444C-2FC8-74A6-9FD0B61AD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CE8D93-4DCD-27E0-4EE1-44B1C65B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150BD4-BAF0-FCCB-72F7-81A51A39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6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690DCB-94AC-635C-D39A-887FE3775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ABA563-755D-D8DF-7A60-90DCD60DD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39A5DF-C865-C918-2DCA-ADC51F715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94D29B-AAD0-4694-F849-8599AEE40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B320CC-B27B-D042-49BF-5BAEC71CB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0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F90576-5169-BF76-0BB4-264AFA51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F24B28-EAF2-2902-A161-EB37223F8B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CE04284-599C-B7C5-6B8C-EF35D7FFA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93AC2C-8CE5-FE1D-ABBA-850747C5F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C55F0A-2331-54EA-10D6-078E6E506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BD8551-025F-24A8-1819-2E6BA6E6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9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9984DF-5695-1504-7E22-1CA6F0C8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3394BC-F8B6-3A61-C7A0-B75B4C67F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85432DD-2AC8-FFA6-C637-3BF8C3FA8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E2B9F23-A3D6-CC39-CEC3-BC571AC8C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067556-0CC1-3BE6-B0FD-5DF1F7DFD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D01B0-6D75-CD9C-5563-CD714D3F7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9C1A9E0-9312-DE3B-5FE6-E7F3BA77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64274E4-A6E3-6197-49C6-859529D2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4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A42FA2-F53F-050F-9168-6CF1D7A3F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3FF37DE-E954-F1DC-770A-065036A6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8736390-A092-D514-0257-5EACA0EC4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46DAF6-6A3C-B2D5-F8BB-E3CF4680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9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9066CB-B78B-B919-3C0B-6F91521D9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C885B2D-2E77-0D1A-74DF-A9347A56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9B960C-03CD-BED7-CC12-4DBE857D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7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7448B1-A6F6-6E76-926C-A22D1D6BE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F9D2DF-BC96-CFE3-ABF5-2411DD35E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90F8CC1-7898-A068-584D-FA639EDE3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9BBDA20-C83E-2494-840F-71E7A4531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1035FD-1580-11A7-006A-177F5742E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1A3E36-916F-29B5-ECC7-B5681804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06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2837C4-FC67-FCD1-BC4C-BEFA4DCC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5F2A322-097A-BC6F-CE7B-EA292B889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D6866AA-0A47-1487-0577-F625EAD76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CDC139-5551-D9AE-6745-CA4AE3C59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85FC4C-1C64-AC61-3991-4BA3D6F4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86DD95-0E66-2625-69BF-C15ED143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4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DEA83-8B0F-C456-91B7-7ABCF5FD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B882993-0852-1941-F9E0-10837696D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25D55D-43C0-B359-9950-E8D34165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19B3DA-36FC-58D9-22B0-89FB9FAD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0BE1F4-8450-4C51-1054-B3A3AE7F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0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06E4966-2691-377F-4E4E-1E2FA1E8EE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FA57FF-6CF6-B13C-C2BD-DFEE5048D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C8AEB1-D4F6-6781-214E-9559D55EA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36AFE4-CBBC-843F-BBF6-E6B41411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D7B108-A83D-0AF0-5BD8-EBA49238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29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3" name="Picture 2" descr="A picture containing person, table, indoor, person&#10;&#10;Description automatically generated">
            <a:extLst>
              <a:ext uri="{FF2B5EF4-FFF2-40B4-BE49-F238E27FC236}">
                <a16:creationId xmlns:a16="http://schemas.microsoft.com/office/drawing/2014/main" id="{F4F21551-1109-D419-953C-FA59AC81B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4970" y="0"/>
            <a:ext cx="8597031" cy="6858000"/>
          </a:xfrm>
          <a:prstGeom prst="rect">
            <a:avLst/>
          </a:prstGeom>
        </p:spPr>
      </p:pic>
      <p:sp>
        <p:nvSpPr>
          <p:cNvPr id="4" name="Freeform 1">
            <a:extLst>
              <a:ext uri="{FF2B5EF4-FFF2-40B4-BE49-F238E27FC236}">
                <a16:creationId xmlns:a16="http://schemas.microsoft.com/office/drawing/2014/main" id="{3F93CB38-1C46-9963-F68B-FB3EF8411095}"/>
              </a:ext>
            </a:extLst>
          </p:cNvPr>
          <p:cNvSpPr/>
          <p:nvPr userDrawn="1"/>
        </p:nvSpPr>
        <p:spPr>
          <a:xfrm rot="10800000">
            <a:off x="0" y="0"/>
            <a:ext cx="6858000" cy="6870526"/>
          </a:xfrm>
          <a:custGeom>
            <a:avLst/>
            <a:gdLst>
              <a:gd name="connsiteX0" fmla="*/ 3429000 w 6858000"/>
              <a:gd name="connsiteY0" fmla="*/ 0 h 6858000"/>
              <a:gd name="connsiteX1" fmla="*/ 3496849 w 6858000"/>
              <a:gd name="connsiteY1" fmla="*/ 1716 h 6858000"/>
              <a:gd name="connsiteX2" fmla="*/ 3496849 w 6858000"/>
              <a:gd name="connsiteY2" fmla="*/ 0 h 6858000"/>
              <a:gd name="connsiteX3" fmla="*/ 6858000 w 6858000"/>
              <a:gd name="connsiteY3" fmla="*/ 0 h 6858000"/>
              <a:gd name="connsiteX4" fmla="*/ 6858000 w 6858000"/>
              <a:gd name="connsiteY4" fmla="*/ 3429000 h 6858000"/>
              <a:gd name="connsiteX5" fmla="*/ 6858000 w 6858000"/>
              <a:gd name="connsiteY5" fmla="*/ 6858000 h 6858000"/>
              <a:gd name="connsiteX6" fmla="*/ 3496849 w 6858000"/>
              <a:gd name="connsiteY6" fmla="*/ 6858000 h 6858000"/>
              <a:gd name="connsiteX7" fmla="*/ 3496849 w 6858000"/>
              <a:gd name="connsiteY7" fmla="*/ 6856285 h 6858000"/>
              <a:gd name="connsiteX8" fmla="*/ 3429000 w 6858000"/>
              <a:gd name="connsiteY8" fmla="*/ 6858000 h 6858000"/>
              <a:gd name="connsiteX9" fmla="*/ 0 w 6858000"/>
              <a:gd name="connsiteY9" fmla="*/ 3429000 h 6858000"/>
              <a:gd name="connsiteX10" fmla="*/ 3429000 w 6858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6858000">
                <a:moveTo>
                  <a:pt x="3429000" y="0"/>
                </a:moveTo>
                <a:lnTo>
                  <a:pt x="3496849" y="1716"/>
                </a:lnTo>
                <a:lnTo>
                  <a:pt x="3496849" y="0"/>
                </a:lnTo>
                <a:lnTo>
                  <a:pt x="6858000" y="0"/>
                </a:lnTo>
                <a:lnTo>
                  <a:pt x="6858000" y="3429000"/>
                </a:lnTo>
                <a:lnTo>
                  <a:pt x="6858000" y="6858000"/>
                </a:lnTo>
                <a:lnTo>
                  <a:pt x="3496849" y="6858000"/>
                </a:lnTo>
                <a:lnTo>
                  <a:pt x="3496849" y="6856285"/>
                </a:lnTo>
                <a:lnTo>
                  <a:pt x="3429000" y="6858000"/>
                </a:lnTo>
                <a:cubicBezTo>
                  <a:pt x="1535216" y="6858000"/>
                  <a:pt x="0" y="5322784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solidFill>
            <a:srgbClr val="003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T">
              <a:solidFill>
                <a:schemeClr val="bg1"/>
              </a:solidFill>
            </a:endParaRP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152A548-275A-6F2F-21AD-28E6AFAEB6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057" y="3229803"/>
            <a:ext cx="4132262" cy="52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lang="it-IT" sz="2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r>
              <a:rPr lang="it-IT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Titolo </a:t>
            </a:r>
            <a:r>
              <a:rPr lang="en-IT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F96F349A-2C56-CB84-E498-91BF8831CF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583" y="3759041"/>
            <a:ext cx="1605600" cy="3096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lang="en-US" sz="14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0" indent="0" algn="l" defTabSz="914400" rtl="0" eaLnBrk="1" latinLnBrk="0" hangingPunct="1">
              <a:buNone/>
              <a:defRPr lang="en-US" sz="14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0" indent="0" algn="l" defTabSz="914400" rtl="0" eaLnBrk="1" latinLnBrk="0" hangingPunct="1">
              <a:buNone/>
              <a:defRPr lang="en-US" sz="14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0" indent="0" algn="l" defTabSz="914400" rtl="0" eaLnBrk="1" latinLnBrk="0" hangingPunct="1">
              <a:buNone/>
              <a:defRPr lang="en-US" sz="14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0" indent="0" algn="l" defTabSz="914400" rtl="0" eaLnBrk="1" latinLnBrk="0" hangingPunct="1">
              <a:buNone/>
              <a:defRPr lang="it-IT" sz="140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</a:lstStyle>
          <a:p>
            <a:r>
              <a:rPr lang="en-IT" sz="1400">
                <a:solidFill>
                  <a:schemeClr val="bg1"/>
                </a:solidFill>
                <a:latin typeface="Arial"/>
                <a:cs typeface="Arial"/>
              </a:rPr>
              <a:t>Data gg/mm/aaaa</a:t>
            </a:r>
            <a:endParaRPr lang="en-IT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5AA09-E4D9-EE77-DD66-1DF95F888C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583" y="5570968"/>
            <a:ext cx="3365284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51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Test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B226045-E752-1A54-E245-369D59E8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26535" y="-490670"/>
            <a:ext cx="1138404" cy="2119744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A1F51B4-8B56-7AA3-941C-AC38A07D90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106" y="211295"/>
            <a:ext cx="2196000" cy="24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0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en-US" sz="10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en-US" sz="10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en-US" sz="10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it-IT" sz="1000" kern="1200" dirty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>
              <a:spcAft>
                <a:spcPts val="1800"/>
              </a:spcAft>
            </a:pPr>
            <a:r>
              <a:rPr lang="en-GB" sz="10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</a:t>
            </a:r>
            <a:endParaRPr lang="en-IT" sz="100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B3553597-C6F5-99B6-DA92-B2D554AC92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7920" y="1684963"/>
            <a:ext cx="4150800" cy="2775600"/>
          </a:xfrm>
        </p:spPr>
        <p:txBody>
          <a:bodyPr/>
          <a:lstStyle/>
          <a:p>
            <a:endParaRPr lang="it-IT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C8948C1-CBAA-07A5-25DE-4DF236816F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76818" y="1699449"/>
            <a:ext cx="4150800" cy="2775600"/>
          </a:xfrm>
        </p:spPr>
        <p:txBody>
          <a:bodyPr/>
          <a:lstStyle/>
          <a:p>
            <a:endParaRPr lang="it-IT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F9C03C6-BCE4-7327-E8CC-85A78BD5B5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106" y="4637410"/>
            <a:ext cx="4568400" cy="1400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it-IT" sz="14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it-IT" sz="1400" kern="1200" dirty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>
              <a:spcAft>
                <a:spcPts val="1800"/>
              </a:spcAft>
            </a:pPr>
            <a:r>
              <a:rPr lang="it-IT" sz="1400" dirty="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endParaRPr lang="it-IT" sz="1400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odio. Nunc non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eros.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1400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/>
            <a:endParaRPr lang="it-IT" dirty="0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A87A64F1-D5D9-C4B6-3723-EC5797530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8770" y="4637410"/>
            <a:ext cx="4568400" cy="14004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it-IT" sz="1400" kern="1200" dirty="0" smtClean="0">
                <a:solidFill>
                  <a:srgbClr val="7F7F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US" sz="14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it-IT" sz="1400" kern="1200" dirty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>
              <a:spcAft>
                <a:spcPts val="1800"/>
              </a:spcAft>
            </a:pP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it-IT" sz="14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it-IT" sz="14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it-IT" sz="14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it-IT" sz="14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it-IT" sz="14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endParaRPr lang="it-IT" sz="14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ornare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ornare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urna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vitae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libero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massa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it-IT" sz="14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4"/>
            <a:endParaRPr lang="it-IT"/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8093568-85D6-43F4-2E8E-911DE64B6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9106" y="825500"/>
            <a:ext cx="8208000" cy="522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it-IT" sz="2800" kern="1200" dirty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>
              <a:spcAft>
                <a:spcPts val="1800"/>
              </a:spcAft>
            </a:pPr>
            <a:r>
              <a:rPr lang="it-IT" sz="28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it-IT" sz="28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it-IT" sz="28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gravida nunc </a:t>
            </a:r>
            <a:r>
              <a:rPr lang="it-IT" sz="28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it-IT" sz="280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err="1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163A0-C5EF-88E4-C910-C6275F4BD9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235" y="6233707"/>
            <a:ext cx="2926334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96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Agenda">
    <p:bg>
      <p:bgPr>
        <a:gradFill>
          <a:gsLst>
            <a:gs pos="100000">
              <a:srgbClr val="003465"/>
            </a:gs>
            <a:gs pos="8000">
              <a:srgbClr val="6798C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EAE5D59-AF9D-92EB-2318-DC8A4B1B7F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2FAFBB0-223A-9385-A44C-987C6F494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6924" y="3168610"/>
            <a:ext cx="1425600" cy="52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>
              <a:buNone/>
              <a:defRPr lang="en-US" sz="28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>
              <a:buNone/>
              <a:defRPr lang="it-IT" sz="2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t-IT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7EEF543-93AE-3153-9C60-ECE82E0AB1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6851" y="2067088"/>
            <a:ext cx="4604400" cy="2725200"/>
          </a:xfrm>
        </p:spPr>
        <p:txBody>
          <a:bodyPr anchor="ctr"/>
          <a:lstStyle>
            <a:lvl1pPr marL="342900" indent="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defRPr lang="en-US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spcAft>
                <a:spcPts val="1800"/>
              </a:spcAft>
              <a:buFont typeface="+mj-lt"/>
              <a:buNone/>
              <a:defRPr lang="en-US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42900" indent="-342900" algn="l" defTabSz="914400" rtl="0" eaLnBrk="1" latinLnBrk="0" hangingPunct="1">
              <a:spcAft>
                <a:spcPts val="1800"/>
              </a:spcAft>
              <a:buFont typeface="+mj-lt"/>
              <a:buAutoNum type="arabicPeriod"/>
              <a:defRPr lang="en-US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42900" indent="-342900" algn="l" defTabSz="914400" rtl="0" eaLnBrk="1" latinLnBrk="0" hangingPunct="1">
              <a:spcAft>
                <a:spcPts val="1800"/>
              </a:spcAft>
              <a:buFont typeface="+mj-lt"/>
              <a:buAutoNum type="arabicPeriod"/>
              <a:defRPr lang="en-US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None/>
              <a:defRPr lang="it-IT" sz="16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 non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eros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T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E6923B-1174-145B-BE08-6617F4F91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235" y="6165750"/>
            <a:ext cx="3365284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81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2" name="Picture 1" descr="A picture containing person, table, indoor, person&#10;&#10;Description automatically generated">
            <a:extLst>
              <a:ext uri="{FF2B5EF4-FFF2-40B4-BE49-F238E27FC236}">
                <a16:creationId xmlns:a16="http://schemas.microsoft.com/office/drawing/2014/main" id="{8ACF2D4C-6648-5C4C-3695-0296A2A17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4970" y="0"/>
            <a:ext cx="8597031" cy="6858000"/>
          </a:xfrm>
          <a:prstGeom prst="rect">
            <a:avLst/>
          </a:prstGeom>
        </p:spPr>
      </p:pic>
      <p:sp>
        <p:nvSpPr>
          <p:cNvPr id="5" name="Freeform 1">
            <a:extLst>
              <a:ext uri="{FF2B5EF4-FFF2-40B4-BE49-F238E27FC236}">
                <a16:creationId xmlns:a16="http://schemas.microsoft.com/office/drawing/2014/main" id="{F2B5E388-AF0D-5FDD-1651-2F677AB8D627}"/>
              </a:ext>
            </a:extLst>
          </p:cNvPr>
          <p:cNvSpPr/>
          <p:nvPr userDrawn="1"/>
        </p:nvSpPr>
        <p:spPr>
          <a:xfrm rot="10800000">
            <a:off x="0" y="0"/>
            <a:ext cx="6858000" cy="6870526"/>
          </a:xfrm>
          <a:custGeom>
            <a:avLst/>
            <a:gdLst>
              <a:gd name="connsiteX0" fmla="*/ 3429000 w 6858000"/>
              <a:gd name="connsiteY0" fmla="*/ 0 h 6858000"/>
              <a:gd name="connsiteX1" fmla="*/ 3496849 w 6858000"/>
              <a:gd name="connsiteY1" fmla="*/ 1716 h 6858000"/>
              <a:gd name="connsiteX2" fmla="*/ 3496849 w 6858000"/>
              <a:gd name="connsiteY2" fmla="*/ 0 h 6858000"/>
              <a:gd name="connsiteX3" fmla="*/ 6858000 w 6858000"/>
              <a:gd name="connsiteY3" fmla="*/ 0 h 6858000"/>
              <a:gd name="connsiteX4" fmla="*/ 6858000 w 6858000"/>
              <a:gd name="connsiteY4" fmla="*/ 3429000 h 6858000"/>
              <a:gd name="connsiteX5" fmla="*/ 6858000 w 6858000"/>
              <a:gd name="connsiteY5" fmla="*/ 6858000 h 6858000"/>
              <a:gd name="connsiteX6" fmla="*/ 3496849 w 6858000"/>
              <a:gd name="connsiteY6" fmla="*/ 6858000 h 6858000"/>
              <a:gd name="connsiteX7" fmla="*/ 3496849 w 6858000"/>
              <a:gd name="connsiteY7" fmla="*/ 6856285 h 6858000"/>
              <a:gd name="connsiteX8" fmla="*/ 3429000 w 6858000"/>
              <a:gd name="connsiteY8" fmla="*/ 6858000 h 6858000"/>
              <a:gd name="connsiteX9" fmla="*/ 0 w 6858000"/>
              <a:gd name="connsiteY9" fmla="*/ 3429000 h 6858000"/>
              <a:gd name="connsiteX10" fmla="*/ 3429000 w 6858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6858000">
                <a:moveTo>
                  <a:pt x="3429000" y="0"/>
                </a:moveTo>
                <a:lnTo>
                  <a:pt x="3496849" y="1716"/>
                </a:lnTo>
                <a:lnTo>
                  <a:pt x="3496849" y="0"/>
                </a:lnTo>
                <a:lnTo>
                  <a:pt x="6858000" y="0"/>
                </a:lnTo>
                <a:lnTo>
                  <a:pt x="6858000" y="3429000"/>
                </a:lnTo>
                <a:lnTo>
                  <a:pt x="6858000" y="6858000"/>
                </a:lnTo>
                <a:lnTo>
                  <a:pt x="3496849" y="6858000"/>
                </a:lnTo>
                <a:lnTo>
                  <a:pt x="3496849" y="6856285"/>
                </a:lnTo>
                <a:lnTo>
                  <a:pt x="3429000" y="6858000"/>
                </a:lnTo>
                <a:cubicBezTo>
                  <a:pt x="1535216" y="6858000"/>
                  <a:pt x="0" y="5322784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solidFill>
            <a:srgbClr val="003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T">
              <a:solidFill>
                <a:schemeClr val="bg1"/>
              </a:solidFill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A8D6BA1-62B3-5FCE-5002-BC0A2CA3BF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595" y="3228583"/>
            <a:ext cx="2678400" cy="1108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6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err="1"/>
              <a:t>Grazie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837B71-5F41-6B09-A2B4-48D035CDE3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583" y="5570968"/>
            <a:ext cx="3365284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8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0293507-551D-0D77-2B68-F9614FB93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756BD36-1A49-0AD9-2486-6969BC21C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2A137B-7AC3-99C3-11EF-AB5D9D764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62A15-1B38-46FF-8BA8-98DCDEDDF1C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D71AA1-C58F-8124-BAE3-0C721A019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E030AB-3DD1-CE86-3F0D-D0A469423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A1019-8159-4828-BA02-4FE6A6480C60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6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12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28720-BB47-47A4-BC5F-90EA5BD21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1</a:t>
            </a:fld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31AB6-AC9F-122C-5D05-D64FC3D61D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rgbClr val="003465"/>
          </a:solidFill>
        </p:spPr>
        <p:txBody>
          <a:bodyPr/>
          <a:lstStyle/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Whistleblowing</a:t>
            </a:r>
            <a:endParaRPr lang="en-IT" sz="2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AF796-CCB8-0A72-FD61-33AEC1A9E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400" err="1">
                <a:solidFill>
                  <a:schemeClr val="bg1"/>
                </a:solidFill>
                <a:cs typeface="Arial"/>
              </a:rPr>
              <a:t>Ottobre</a:t>
            </a:r>
            <a:r>
              <a:rPr lang="en-US" sz="1400">
                <a:solidFill>
                  <a:schemeClr val="bg1"/>
                </a:solidFill>
                <a:cs typeface="Arial"/>
              </a:rPr>
              <a:t> 2023</a:t>
            </a:r>
            <a:endParaRPr lang="en-IT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19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La normativa di riferimento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5679642D-A0DE-653B-FB44-99884C43C30F}"/>
              </a:ext>
            </a:extLst>
          </p:cNvPr>
          <p:cNvSpPr txBox="1">
            <a:spLocks/>
          </p:cNvSpPr>
          <p:nvPr/>
        </p:nvSpPr>
        <p:spPr>
          <a:xfrm>
            <a:off x="599106" y="1447614"/>
            <a:ext cx="11292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>
                <a:solidFill>
                  <a:srgbClr val="808080"/>
                </a:solidFill>
                <a:effectLst/>
                <a:ea typeface="Calibri" panose="020F0502020204030204" pitchFamily="34" charset="0"/>
              </a:rPr>
              <a:t>Con la Legge del 6 novembre 2012, n. 190 (c.d. Legge Severino), l’Italia ha introdotto nel proprio ordinamento norme a tutela della persona che segnala condotte illecite (attività c.d. </a:t>
            </a:r>
            <a:r>
              <a:rPr lang="it-IT" sz="1800" b="1" i="1">
                <a:solidFill>
                  <a:srgbClr val="808080"/>
                </a:solidFill>
                <a:effectLst/>
                <a:ea typeface="Calibri" panose="020F0502020204030204" pitchFamily="34" charset="0"/>
              </a:rPr>
              <a:t>whistleblowing</a:t>
            </a:r>
            <a:r>
              <a:rPr lang="it-IT" sz="1800">
                <a:solidFill>
                  <a:srgbClr val="808080"/>
                </a:solidFill>
                <a:effectLst/>
                <a:ea typeface="Calibri" panose="020F0502020204030204" pitchFamily="34" charset="0"/>
              </a:rPr>
              <a:t>).</a:t>
            </a:r>
            <a:endParaRPr lang="en-US">
              <a:solidFill>
                <a:srgbClr val="7F7F7F"/>
              </a:solidFill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E4EE1-9AFA-2441-CE30-5A325DF64C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/>
              <a:t>NORMATIVA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6389A2-E240-1295-190E-0CD61CA9105A}"/>
              </a:ext>
            </a:extLst>
          </p:cNvPr>
          <p:cNvGrpSpPr/>
          <p:nvPr/>
        </p:nvGrpSpPr>
        <p:grpSpPr>
          <a:xfrm>
            <a:off x="693878" y="2267591"/>
            <a:ext cx="11498121" cy="3980810"/>
            <a:chOff x="693878" y="2267591"/>
            <a:chExt cx="11498121" cy="3980810"/>
          </a:xfrm>
        </p:grpSpPr>
        <p:pic>
          <p:nvPicPr>
            <p:cNvPr id="1026" name="Picture 2" descr="Libro, Pagine, Letteratura, Dettaglio">
              <a:extLst>
                <a:ext uri="{FF2B5EF4-FFF2-40B4-BE49-F238E27FC236}">
                  <a16:creationId xmlns:a16="http://schemas.microsoft.com/office/drawing/2014/main" id="{77C8DFAC-5279-996D-B295-871CE0E8FE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80" t="-206" b="13307"/>
            <a:stretch/>
          </p:blipFill>
          <p:spPr bwMode="auto">
            <a:xfrm>
              <a:off x="693878" y="2267591"/>
              <a:ext cx="11496675" cy="3980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EB5863-8F78-7163-AC5E-DE71DB29142D}"/>
                </a:ext>
              </a:extLst>
            </p:cNvPr>
            <p:cNvSpPr/>
            <p:nvPr/>
          </p:nvSpPr>
          <p:spPr>
            <a:xfrm>
              <a:off x="695324" y="2267591"/>
              <a:ext cx="11496675" cy="3980809"/>
            </a:xfrm>
            <a:prstGeom prst="rect">
              <a:avLst/>
            </a:prstGeom>
            <a:solidFill>
              <a:srgbClr val="003465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68849C3-F2ED-D896-2FF2-E61B81150BF4}"/>
              </a:ext>
            </a:extLst>
          </p:cNvPr>
          <p:cNvGrpSpPr/>
          <p:nvPr/>
        </p:nvGrpSpPr>
        <p:grpSpPr>
          <a:xfrm>
            <a:off x="711285" y="2550231"/>
            <a:ext cx="11480714" cy="1188141"/>
            <a:chOff x="711285" y="2550231"/>
            <a:chExt cx="11480714" cy="1188141"/>
          </a:xfrm>
        </p:grpSpPr>
        <p:sp>
          <p:nvSpPr>
            <p:cNvPr id="11" name="Arrow: Chevron 3 - 2">
              <a:extLst>
                <a:ext uri="{FF2B5EF4-FFF2-40B4-BE49-F238E27FC236}">
                  <a16:creationId xmlns:a16="http://schemas.microsoft.com/office/drawing/2014/main" id="{D44D79B3-87EC-6899-039C-639D63C3D427}"/>
                </a:ext>
              </a:extLst>
            </p:cNvPr>
            <p:cNvSpPr/>
            <p:nvPr/>
          </p:nvSpPr>
          <p:spPr>
            <a:xfrm flipH="1">
              <a:off x="711285" y="2550231"/>
              <a:ext cx="11479268" cy="1142769"/>
            </a:xfrm>
            <a:prstGeom prst="rect">
              <a:avLst/>
            </a:prstGeom>
            <a:solidFill>
              <a:srgbClr val="00346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D21F03E9-7F28-60C3-A19C-B744FA41B475}"/>
                </a:ext>
              </a:extLst>
            </p:cNvPr>
            <p:cNvSpPr/>
            <p:nvPr/>
          </p:nvSpPr>
          <p:spPr>
            <a:xfrm>
              <a:off x="2133600" y="2568821"/>
              <a:ext cx="10058399" cy="1169551"/>
            </a:xfrm>
            <a:prstGeom prst="rect">
              <a:avLst/>
            </a:prstGeom>
          </p:spPr>
          <p:txBody>
            <a:bodyPr wrap="square" rIns="360000" anchor="ctr">
              <a:noAutofit/>
            </a:bodyPr>
            <a:lstStyle/>
            <a:p>
              <a:pPr marL="1143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La Legge 190/2012 integra il Testo Unico del pubblico impiego (</a:t>
              </a:r>
              <a:r>
                <a:rPr kumimoji="0" lang="it-IT" sz="120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D.Lgs.</a:t>
              </a: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 30 marzo 2001, n. 165) con l’articolo 54-bis, in base al quale: “…</a:t>
              </a:r>
              <a:r>
                <a:rPr kumimoji="0" lang="it-IT" sz="12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il pubblico dipendente che denuncia all’autorità giudiziaria o alla Corte dei conti, ovvero riferisce al proprio superiore gerarchico condotte illecite di cui è venuto a conoscenza in ragione del rapporto di lavoro, non può essere sanzionato, licenziato o sottoposto ad una misura discriminatoria, diretta o indiretta, avente effetti sulle condizioni di lavoro per motivi collegati direttamente o indirettamente alla denuncia</a:t>
              </a: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”.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CAB09F9B-428B-8B1C-C037-A0E55A302FA5}"/>
                </a:ext>
              </a:extLst>
            </p:cNvPr>
            <p:cNvSpPr/>
            <p:nvPr/>
          </p:nvSpPr>
          <p:spPr>
            <a:xfrm>
              <a:off x="1894921" y="2555834"/>
              <a:ext cx="119059" cy="113716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" name="Graphic 4" descr="Scales of justice outline">
              <a:extLst>
                <a:ext uri="{FF2B5EF4-FFF2-40B4-BE49-F238E27FC236}">
                  <a16:creationId xmlns:a16="http://schemas.microsoft.com/office/drawing/2014/main" id="{917560F5-8AE1-4923-1425-4AF24FFD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4600" y="2771392"/>
              <a:ext cx="687003" cy="68700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D014EA8-6864-C1D6-97AE-78AEC1DEFF7F}"/>
              </a:ext>
            </a:extLst>
          </p:cNvPr>
          <p:cNvGrpSpPr/>
          <p:nvPr/>
        </p:nvGrpSpPr>
        <p:grpSpPr>
          <a:xfrm>
            <a:off x="711285" y="3827590"/>
            <a:ext cx="11480714" cy="1492757"/>
            <a:chOff x="711285" y="3827590"/>
            <a:chExt cx="11480714" cy="1492757"/>
          </a:xfrm>
        </p:grpSpPr>
        <p:sp>
          <p:nvSpPr>
            <p:cNvPr id="23" name="Arrow: Chevron 3 - 2">
              <a:extLst>
                <a:ext uri="{FF2B5EF4-FFF2-40B4-BE49-F238E27FC236}">
                  <a16:creationId xmlns:a16="http://schemas.microsoft.com/office/drawing/2014/main" id="{4D75A4E6-859C-D013-594B-8409C58F6FC0}"/>
                </a:ext>
              </a:extLst>
            </p:cNvPr>
            <p:cNvSpPr/>
            <p:nvPr/>
          </p:nvSpPr>
          <p:spPr>
            <a:xfrm flipH="1">
              <a:off x="711285" y="3827592"/>
              <a:ext cx="11479268" cy="1492755"/>
            </a:xfrm>
            <a:prstGeom prst="rect">
              <a:avLst/>
            </a:prstGeom>
            <a:solidFill>
              <a:srgbClr val="00346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1958D873-099C-AE88-9D98-5F99C11B53C2}"/>
                </a:ext>
              </a:extLst>
            </p:cNvPr>
            <p:cNvSpPr/>
            <p:nvPr/>
          </p:nvSpPr>
          <p:spPr>
            <a:xfrm>
              <a:off x="2133600" y="3827590"/>
              <a:ext cx="10058399" cy="1492755"/>
            </a:xfrm>
            <a:prstGeom prst="rect">
              <a:avLst/>
            </a:prstGeom>
          </p:spPr>
          <p:txBody>
            <a:bodyPr wrap="square" rIns="360000" anchor="ctr">
              <a:noAutofit/>
            </a:bodyPr>
            <a:lstStyle/>
            <a:p>
              <a:pPr marL="1143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Il D.lgs. 24/2023, attuativo della Direttiva UE 2019/1937, in vigore dal 15 luglio 2023, raccoglie in un unico testo normativo l’intera disciplina dei canali di segnalazione e delle tutele riconosciute ai segnalanti sia del settore pubblico che privato.</a:t>
              </a:r>
              <a:b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lang="it-IT" sz="1200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Con </a:t>
              </a: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particolare riferimento alla Pubblica Amministrazione, il D.lgs. 24/2023:</a:t>
              </a:r>
            </a:p>
            <a:p>
              <a:pPr marL="4000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ha ampliato la possibilità di segnalare condotte illecite sia da parte dei dipendenti, sia dei privati;</a:t>
              </a:r>
            </a:p>
            <a:p>
              <a:pPr marL="4000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it-IT" sz="1200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fornisce una maggiore tutela della persona che segnala condotte illecite (il c.d. </a:t>
              </a:r>
              <a:r>
                <a:rPr lang="it-IT" sz="1200" i="1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whistleblower</a:t>
              </a:r>
              <a:r>
                <a:rPr lang="it-IT" sz="1200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), tramite apposite misure di sostegno volte alla limitazione della responsabilità, alla protezione dalle ritorsioni e alla tutela della riservatezza.</a:t>
              </a:r>
              <a:endParaRPr kumimoji="0" lang="it-IT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6" name="Rectangle 10">
              <a:extLst>
                <a:ext uri="{FF2B5EF4-FFF2-40B4-BE49-F238E27FC236}">
                  <a16:creationId xmlns:a16="http://schemas.microsoft.com/office/drawing/2014/main" id="{F0C1043F-7E5F-3C68-0B74-B2CBF29BC16F}"/>
                </a:ext>
              </a:extLst>
            </p:cNvPr>
            <p:cNvSpPr/>
            <p:nvPr/>
          </p:nvSpPr>
          <p:spPr>
            <a:xfrm>
              <a:off x="1890099" y="3827591"/>
              <a:ext cx="119059" cy="149275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6" name="Graphic 15" descr="Comment Important with solid fill">
              <a:extLst>
                <a:ext uri="{FF2B5EF4-FFF2-40B4-BE49-F238E27FC236}">
                  <a16:creationId xmlns:a16="http://schemas.microsoft.com/office/drawing/2014/main" id="{7DAB4EE7-A019-E681-9315-1F5960C13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5827" y="4275776"/>
              <a:ext cx="624548" cy="62454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8D68E1-233F-EB15-1F5E-86FC0447142D}"/>
              </a:ext>
            </a:extLst>
          </p:cNvPr>
          <p:cNvGrpSpPr/>
          <p:nvPr/>
        </p:nvGrpSpPr>
        <p:grpSpPr>
          <a:xfrm>
            <a:off x="711285" y="5482968"/>
            <a:ext cx="11480714" cy="609705"/>
            <a:chOff x="711285" y="5482968"/>
            <a:chExt cx="11480714" cy="609705"/>
          </a:xfrm>
        </p:grpSpPr>
        <p:sp>
          <p:nvSpPr>
            <p:cNvPr id="19" name="Arrow: Chevron 3 - 2">
              <a:extLst>
                <a:ext uri="{FF2B5EF4-FFF2-40B4-BE49-F238E27FC236}">
                  <a16:creationId xmlns:a16="http://schemas.microsoft.com/office/drawing/2014/main" id="{827E8D81-F6BA-B500-7EA5-20E790E48FBD}"/>
                </a:ext>
              </a:extLst>
            </p:cNvPr>
            <p:cNvSpPr/>
            <p:nvPr/>
          </p:nvSpPr>
          <p:spPr>
            <a:xfrm flipH="1">
              <a:off x="711285" y="5482968"/>
              <a:ext cx="11479268" cy="586422"/>
            </a:xfrm>
            <a:prstGeom prst="rect">
              <a:avLst/>
            </a:prstGeom>
            <a:solidFill>
              <a:srgbClr val="00346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812003B9-107E-3F34-AAA7-F132B3144A2C}"/>
                </a:ext>
              </a:extLst>
            </p:cNvPr>
            <p:cNvSpPr/>
            <p:nvPr/>
          </p:nvSpPr>
          <p:spPr>
            <a:xfrm>
              <a:off x="2133600" y="5492508"/>
              <a:ext cx="10058399" cy="600165"/>
            </a:xfrm>
            <a:prstGeom prst="rect">
              <a:avLst/>
            </a:prstGeom>
          </p:spPr>
          <p:txBody>
            <a:bodyPr wrap="square" rIns="360000" anchor="ctr">
              <a:noAutofit/>
            </a:bodyPr>
            <a:lstStyle/>
            <a:p>
              <a:pPr marL="1143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Con Delibera n. 311 del 12 luglio 2023 ANAC ha adottato le «</a:t>
              </a:r>
              <a:r>
                <a:rPr kumimoji="0" lang="it-IT" sz="1200" b="1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Linee guida in materia di protezione delle persone che segnalano violazioni del diritto dell’Unione e protezione delle persone che segnalano violazioni delle disposizioni normative nazionali. Procedure per la presentazione e gestione delle segnalazioni esterne</a:t>
              </a:r>
              <a:r>
                <a:rPr kumimoji="0" lang="it-IT" sz="12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»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7AC8B81D-7681-CFDF-8115-09130A84A1F5}"/>
                </a:ext>
              </a:extLst>
            </p:cNvPr>
            <p:cNvSpPr/>
            <p:nvPr/>
          </p:nvSpPr>
          <p:spPr>
            <a:xfrm>
              <a:off x="1894921" y="5485843"/>
              <a:ext cx="119059" cy="583547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7" name="Picture 2" descr="Anac - Autorità Nazionale Anticorruzione">
              <a:extLst>
                <a:ext uri="{FF2B5EF4-FFF2-40B4-BE49-F238E27FC236}">
                  <a16:creationId xmlns:a16="http://schemas.microsoft.com/office/drawing/2014/main" id="{62A7E937-2D19-9A43-1671-8519642704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99" r="38117"/>
            <a:stretch/>
          </p:blipFill>
          <p:spPr bwMode="auto">
            <a:xfrm>
              <a:off x="759858" y="5632019"/>
              <a:ext cx="1116487" cy="288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012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it-IT">
                <a:solidFill>
                  <a:srgbClr val="002060"/>
                </a:solidFill>
              </a:rPr>
              <a:t>Le tipologie di segnalazione</a:t>
            </a: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NORMATIVA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5679642D-A0DE-653B-FB44-99884C43C30F}"/>
              </a:ext>
            </a:extLst>
          </p:cNvPr>
          <p:cNvSpPr txBox="1">
            <a:spLocks/>
          </p:cNvSpPr>
          <p:nvPr/>
        </p:nvSpPr>
        <p:spPr>
          <a:xfrm>
            <a:off x="550863" y="2090172"/>
            <a:ext cx="491562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u="sng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COMPORTAMENTI, ATTI O OMISSIONI CHE LEDONO L’INTERESSE PUBBLICO O L’INTEGRITÀ DELL’AMMINISTRAZIONE PUBBLICA O DELL’ENTE PRIVATO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665EEC-0FE5-7DC5-4537-16648508152B}"/>
              </a:ext>
            </a:extLst>
          </p:cNvPr>
          <p:cNvSpPr txBox="1"/>
          <p:nvPr/>
        </p:nvSpPr>
        <p:spPr>
          <a:xfrm>
            <a:off x="5700713" y="0"/>
            <a:ext cx="6491287" cy="6858000"/>
          </a:xfrm>
          <a:prstGeom prst="rect">
            <a:avLst/>
          </a:prstGeom>
          <a:solidFill>
            <a:srgbClr val="003465"/>
          </a:solidFill>
        </p:spPr>
        <p:txBody>
          <a:bodyPr wrap="square" lIns="252000" rIns="360000" anchor="ctr">
            <a:noAutofit/>
          </a:bodyPr>
          <a:lstStyle/>
          <a:p>
            <a:pPr marL="266700" lvl="0" indent="-266700" algn="just"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30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2372D4-CF9A-FCBC-DBA1-FE59BC70B55E}"/>
              </a:ext>
            </a:extLst>
          </p:cNvPr>
          <p:cNvSpPr txBox="1"/>
          <p:nvPr/>
        </p:nvSpPr>
        <p:spPr>
          <a:xfrm>
            <a:off x="6068941" y="592372"/>
            <a:ext cx="5769875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illeciti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amministrativi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contabili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civili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penali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 </a:t>
            </a:r>
          </a:p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condotte illecite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rilevanti ai sensi del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decreto legislativo 231/2001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violazioni dei modelli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di organizzazione e gestione ivi previsti;</a:t>
            </a:r>
          </a:p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Illeciti che rientrano nell’ambito di applicazione degli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atti dell’Unione europea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nazionali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relativi ai seguenti settori: 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appalti pu</a:t>
            </a:r>
            <a:r>
              <a:rPr lang="it-IT" sz="1200" b="1" dirty="0">
                <a:solidFill>
                  <a:schemeClr val="bg1"/>
                </a:solidFill>
                <a:cs typeface="Arial" panose="020B0604020202020204" pitchFamily="34" charset="0"/>
              </a:rPr>
              <a:t>bblici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servizi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prodotti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mercati finanziari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 prevenzione del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riciclaggio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del finanziamento del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terrorismo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sicurezza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conformità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prodotti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sicurezza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trasporti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 tutela dell’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ambiente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radioprotezione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sicurezza nucleare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sicurezza degli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alimenti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mangimi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salute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benessere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degli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animali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salute pubblica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protezione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consumatori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628650" lvl="1" indent="-171450" algn="just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tutela della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vita privata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protezione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dati personali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sicurezza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delle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reti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e dei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sistemi informativi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atti o omissioni che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ledono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gli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interessi finanziari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dell’Unione; </a:t>
            </a:r>
          </a:p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atti o omissioni riguardanti il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mercato interno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; </a:t>
            </a:r>
          </a:p>
          <a:p>
            <a:pPr marL="266700" lvl="0" indent="-266700" algn="just">
              <a:spcAft>
                <a:spcPts val="1200"/>
              </a:spcAft>
              <a:buSzPct val="120000"/>
              <a:buFont typeface="Symbol" panose="05050102010706020507" pitchFamily="18" charset="2"/>
              <a:buChar char=""/>
            </a:pP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atti o comportamenti che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vanificano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l’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oggetto 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 la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finalità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delle 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disposizioni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di cui agli atti dell’</a:t>
            </a:r>
            <a:r>
              <a:rPr lang="it-IT" sz="1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Unione</a:t>
            </a:r>
            <a:r>
              <a:rPr lang="it-IT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7076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Le tutele per i whistleblowers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NORMATIVA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5679642D-A0DE-653B-FB44-99884C43C30F}"/>
              </a:ext>
            </a:extLst>
          </p:cNvPr>
          <p:cNvSpPr txBox="1">
            <a:spLocks/>
          </p:cNvSpPr>
          <p:nvPr/>
        </p:nvSpPr>
        <p:spPr>
          <a:xfrm>
            <a:off x="550863" y="2644170"/>
            <a:ext cx="46878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u="sng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GLI AUTORI DELLE SEGNALAZIONI NON POSSONO SUBIRE RITORSIONI DI ALCUN TIPO</a:t>
            </a:r>
            <a:endParaRPr lang="en-US" sz="2400" b="1" u="sng" dirty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665EEC-0FE5-7DC5-4537-16648508152B}"/>
              </a:ext>
            </a:extLst>
          </p:cNvPr>
          <p:cNvSpPr txBox="1"/>
          <p:nvPr/>
        </p:nvSpPr>
        <p:spPr>
          <a:xfrm>
            <a:off x="5700713" y="0"/>
            <a:ext cx="6491287" cy="6858000"/>
          </a:xfrm>
          <a:prstGeom prst="rect">
            <a:avLst/>
          </a:prstGeom>
          <a:solidFill>
            <a:srgbClr val="003465"/>
          </a:solidFill>
        </p:spPr>
        <p:txBody>
          <a:bodyPr wrap="square" lIns="252000" rIns="360000" anchor="ctr">
            <a:noAutofit/>
          </a:bodyPr>
          <a:lstStyle/>
          <a:p>
            <a:pPr marL="266700" lvl="0" indent="-266700" algn="just"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30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62F74878-B2C9-6629-07E7-CCA1C23D9FDA}"/>
              </a:ext>
            </a:extLst>
          </p:cNvPr>
          <p:cNvGrpSpPr/>
          <p:nvPr/>
        </p:nvGrpSpPr>
        <p:grpSpPr>
          <a:xfrm>
            <a:off x="5843913" y="415636"/>
            <a:ext cx="6219930" cy="6026727"/>
            <a:chOff x="5870972" y="456095"/>
            <a:chExt cx="6219930" cy="602672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44E574-CDE2-0C5D-F240-4CA2638E956C}"/>
                </a:ext>
              </a:extLst>
            </p:cNvPr>
            <p:cNvSpPr/>
            <p:nvPr/>
          </p:nvSpPr>
          <p:spPr>
            <a:xfrm>
              <a:off x="5870972" y="456095"/>
              <a:ext cx="6219930" cy="602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2372D4-CF9A-FCBC-DBA1-FE59BC70B55E}"/>
                </a:ext>
              </a:extLst>
            </p:cNvPr>
            <p:cNvSpPr txBox="1"/>
            <p:nvPr/>
          </p:nvSpPr>
          <p:spPr>
            <a:xfrm>
              <a:off x="6096000" y="632831"/>
              <a:ext cx="5769875" cy="56921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just">
                <a:spcAft>
                  <a:spcPts val="1200"/>
                </a:spcAft>
                <a:buSzPct val="120000"/>
              </a:pP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Esempi di comportamenti ritorsivi:</a:t>
              </a: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il</a:t>
              </a:r>
              <a:r>
                <a:rPr lang="it-IT" sz="1200" b="1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licenziamento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,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sospensione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;</a:t>
              </a:r>
              <a:endParaRPr lang="en-US" sz="1200" dirty="0">
                <a:solidFill>
                  <a:srgbClr val="003465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-2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retrocessione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di</a:t>
              </a:r>
              <a:r>
                <a:rPr lang="it-IT" sz="1200" b="1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grado</a:t>
              </a:r>
              <a:r>
                <a:rPr lang="it-IT" sz="1200" b="1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mancata</a:t>
              </a:r>
              <a:r>
                <a:rPr lang="it-IT" sz="1200" b="1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promozione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;</a:t>
              </a:r>
              <a:endParaRPr lang="en-US" sz="1200" dirty="0">
                <a:solidFill>
                  <a:srgbClr val="003465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il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mutamento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funzioni,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il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cambiamento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del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luogo</a:t>
              </a:r>
              <a:r>
                <a:rPr lang="it-IT" sz="1200" kern="100" spc="12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lavoro,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riduzione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dello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stipendio,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</a:t>
              </a:r>
              <a:r>
                <a:rPr lang="it-IT" sz="1200" kern="100" spc="1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modifica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dell’orario di lavoro;</a:t>
              </a:r>
              <a:endParaRPr lang="en-US" sz="1200" kern="100" dirty="0">
                <a:solidFill>
                  <a:srgbClr val="00346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-6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sospensione</a:t>
              </a:r>
              <a:r>
                <a:rPr lang="it-IT" sz="1200" spc="-6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della</a:t>
              </a:r>
              <a:r>
                <a:rPr lang="it-IT" sz="1200" spc="-6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formazione; </a:t>
              </a: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le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note di </a:t>
              </a:r>
              <a:r>
                <a:rPr lang="it-IT" sz="1200" b="1" dirty="0">
                  <a:solidFill>
                    <a:srgbClr val="003465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merito negative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;</a:t>
              </a:r>
              <a:endParaRPr lang="en-US" sz="1200" dirty="0">
                <a:solidFill>
                  <a:srgbClr val="003465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l’adozione</a:t>
              </a:r>
              <a:r>
                <a:rPr lang="it-IT" sz="1200" kern="100" spc="-2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misure</a:t>
              </a:r>
              <a:r>
                <a:rPr lang="it-IT" sz="1200" b="1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disciplinari</a:t>
              </a:r>
              <a:r>
                <a:rPr lang="it-IT" sz="1200" b="1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altra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sanzione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anche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pecuniaria;</a:t>
              </a:r>
              <a:endParaRPr lang="en-US" sz="1200" kern="100" dirty="0">
                <a:solidFill>
                  <a:srgbClr val="00346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</a:t>
              </a:r>
              <a:r>
                <a:rPr lang="it-IT" sz="1200" kern="100" spc="-2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coercizione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,</a:t>
              </a:r>
              <a:r>
                <a:rPr lang="it-IT" sz="1200" kern="100" spc="-2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l’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intimidazione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,</a:t>
              </a:r>
              <a:r>
                <a:rPr lang="it-IT" sz="1200" kern="100" spc="-2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le</a:t>
              </a:r>
              <a:r>
                <a:rPr lang="it-IT" sz="1200" kern="100" spc="-2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molestie</a:t>
              </a:r>
              <a:r>
                <a:rPr lang="it-IT" sz="1200" kern="100" spc="-2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it-IT" sz="1200" kern="100" spc="-2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l’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ostracismo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; </a:t>
              </a: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</a:t>
              </a:r>
              <a:r>
                <a:rPr lang="it-IT" sz="1200" kern="100" spc="-3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discriminazione</a:t>
              </a:r>
              <a:r>
                <a:rPr lang="it-IT" sz="1200" kern="100" spc="-3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it-IT" sz="1200" kern="100" spc="-3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comunque</a:t>
              </a:r>
              <a:r>
                <a:rPr lang="it-IT" sz="1200" kern="100" spc="-3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il</a:t>
              </a:r>
              <a:r>
                <a:rPr lang="it-IT" sz="1200" kern="100" spc="-3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trattamento</a:t>
              </a:r>
              <a:r>
                <a:rPr lang="it-IT" sz="1200" b="1" kern="100" spc="-3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sfavorevole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;</a:t>
              </a:r>
              <a:endParaRPr lang="en-US" sz="1200" kern="100" dirty="0">
                <a:solidFill>
                  <a:srgbClr val="00346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mancata</a:t>
              </a:r>
              <a:r>
                <a:rPr lang="it-IT" sz="1200" b="1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conversione</a:t>
              </a:r>
              <a:r>
                <a:rPr lang="it-IT" sz="1200" b="1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di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un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contratto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di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lavoro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a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termine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in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un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contratto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di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lavoro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a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tempo indeterminato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, laddove il lavoratore avesse una legittima aspettativa a detta conversione;</a:t>
              </a:r>
              <a:endParaRPr lang="en-US" sz="1200" dirty="0">
                <a:solidFill>
                  <a:srgbClr val="003465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il</a:t>
              </a:r>
              <a:r>
                <a:rPr lang="it-IT" sz="1200" kern="100" spc="-1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mancato</a:t>
              </a:r>
              <a:r>
                <a:rPr lang="it-IT" sz="1200" b="1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rinnovo</a:t>
              </a:r>
              <a:r>
                <a:rPr lang="it-IT" sz="1200" b="1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risoluzione</a:t>
              </a:r>
              <a:r>
                <a:rPr lang="it-IT" sz="1200" b="1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anticipata</a:t>
              </a:r>
              <a:r>
                <a:rPr lang="it-IT" sz="1200" b="1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un contratto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lavoro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a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termine;</a:t>
              </a:r>
              <a:endParaRPr lang="en-US" sz="1200" kern="100" dirty="0">
                <a:solidFill>
                  <a:srgbClr val="00346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i danni, anche alla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reputazione della persona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, in particolare sui social media, o i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pregiudizi economici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lang="it-IT" sz="1200" spc="4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finanziari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, comprese la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perdita di opportunità economiche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e la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perdita di redditi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;</a:t>
              </a:r>
              <a:endParaRPr lang="en-US" sz="1200" dirty="0">
                <a:solidFill>
                  <a:srgbClr val="003465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7675" lvl="0" indent="-266700" algn="just">
                <a:lnSpc>
                  <a:spcPct val="107000"/>
                </a:lnSpc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  <a:tabLst>
                  <a:tab pos="444500" algn="l"/>
                </a:tabLst>
              </a:pP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l’annullamento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una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licenza</a:t>
              </a:r>
              <a:r>
                <a:rPr lang="it-IT" sz="1200" b="1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o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di</a:t>
              </a:r>
              <a:r>
                <a:rPr lang="it-IT" sz="1200" kern="100" spc="-5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0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un </a:t>
              </a:r>
              <a:r>
                <a:rPr lang="it-IT" sz="1200" b="1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permesso</a:t>
              </a:r>
              <a:r>
                <a:rPr lang="it-IT" sz="1200" kern="100" spc="-10" dirty="0">
                  <a:solidFill>
                    <a:srgbClr val="003465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;</a:t>
              </a:r>
              <a:endParaRPr lang="en-US" sz="1200" kern="100" dirty="0">
                <a:solidFill>
                  <a:srgbClr val="00346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47675" lvl="0" indent="-266700" algn="just">
                <a:spcAft>
                  <a:spcPts val="1200"/>
                </a:spcAft>
                <a:buSzPct val="120000"/>
                <a:buFont typeface="Symbol" panose="05050102010706020507" pitchFamily="18" charset="2"/>
                <a:buChar char=""/>
              </a:pP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la</a:t>
              </a:r>
              <a:r>
                <a:rPr lang="it-IT" sz="1200" spc="-2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richiesta</a:t>
              </a:r>
              <a:r>
                <a:rPr lang="it-IT" sz="1200" spc="-1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di</a:t>
              </a:r>
              <a:r>
                <a:rPr lang="it-IT" sz="1200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sottoposizione</a:t>
              </a:r>
              <a:r>
                <a:rPr lang="it-IT" sz="1200" b="1" spc="-1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ad</a:t>
              </a:r>
              <a:r>
                <a:rPr lang="it-IT" sz="1200" b="1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b="1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accertamenti</a:t>
              </a:r>
              <a:r>
                <a:rPr lang="it-IT" sz="1200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psichiatrici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lang="it-IT" sz="1200" spc="-5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it-IT" sz="1200" spc="-10" dirty="0">
                  <a:solidFill>
                    <a:srgbClr val="003465"/>
                  </a:solidFill>
                  <a:effectLst/>
                  <a:ea typeface="Times New Roman" panose="02020603050405020304" pitchFamily="18" charset="0"/>
                  <a:cs typeface="Arial" panose="020B0604020202020204" pitchFamily="34" charset="0"/>
                </a:rPr>
                <a:t>medici.</a:t>
              </a:r>
              <a:endParaRPr lang="it-IT" sz="1200" dirty="0">
                <a:solidFill>
                  <a:srgbClr val="003465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883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542;p29">
            <a:extLst>
              <a:ext uri="{FF2B5EF4-FFF2-40B4-BE49-F238E27FC236}">
                <a16:creationId xmlns:a16="http://schemas.microsoft.com/office/drawing/2014/main" id="{3D221F59-4568-B228-22CD-1F2E9291594C}"/>
              </a:ext>
            </a:extLst>
          </p:cNvPr>
          <p:cNvCxnSpPr>
            <a:cxnSpLocks/>
          </p:cNvCxnSpPr>
          <p:nvPr/>
        </p:nvCxnSpPr>
        <p:spPr>
          <a:xfrm rot="5400000">
            <a:off x="2576031" y="2171999"/>
            <a:ext cx="0" cy="37002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Le modalità di segnalazione</a:t>
            </a:r>
            <a:endParaRPr lang="it-IT" sz="2800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NORMATIVA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78FB7A-D987-6D78-A336-318701DCF860}"/>
              </a:ext>
            </a:extLst>
          </p:cNvPr>
          <p:cNvGrpSpPr/>
          <p:nvPr/>
        </p:nvGrpSpPr>
        <p:grpSpPr>
          <a:xfrm>
            <a:off x="566275" y="1357082"/>
            <a:ext cx="4867380" cy="1200329"/>
            <a:chOff x="820025" y="2434331"/>
            <a:chExt cx="4867380" cy="1200329"/>
          </a:xfrm>
        </p:grpSpPr>
        <p:sp>
          <p:nvSpPr>
            <p:cNvPr id="24" name="Content Placeholder 1">
              <a:extLst>
                <a:ext uri="{FF2B5EF4-FFF2-40B4-BE49-F238E27FC236}">
                  <a16:creationId xmlns:a16="http://schemas.microsoft.com/office/drawing/2014/main" id="{5679642D-A0DE-653B-FB44-99884C43C30F}"/>
                </a:ext>
              </a:extLst>
            </p:cNvPr>
            <p:cNvSpPr txBox="1">
              <a:spLocks/>
            </p:cNvSpPr>
            <p:nvPr/>
          </p:nvSpPr>
          <p:spPr>
            <a:xfrm>
              <a:off x="820025" y="2434331"/>
              <a:ext cx="486738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Font typeface="Arial"/>
                <a:buNone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5750" indent="-2857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9750" indent="-2698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72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7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Content Placeholder 1">
              <a:extLst>
                <a:ext uri="{FF2B5EF4-FFF2-40B4-BE49-F238E27FC236}">
                  <a16:creationId xmlns:a16="http://schemas.microsoft.com/office/drawing/2014/main" id="{D4F2358C-F814-B3A0-96A1-E928811EE5E3}"/>
                </a:ext>
              </a:extLst>
            </p:cNvPr>
            <p:cNvSpPr txBox="1">
              <a:spLocks/>
            </p:cNvSpPr>
            <p:nvPr/>
          </p:nvSpPr>
          <p:spPr>
            <a:xfrm>
              <a:off x="1419671" y="2698171"/>
              <a:ext cx="282512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Font typeface="Arial"/>
                <a:buNone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5750" indent="-2857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9750" indent="-2698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2000" b="1">
                  <a:solidFill>
                    <a:srgbClr val="80808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MODALITÀ DI SEGNALAZIONE</a:t>
              </a:r>
              <a:endParaRPr lang="en-US" sz="2000" b="1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9659C7A-6C2F-E8C1-02E3-8075BFD4822C}"/>
              </a:ext>
            </a:extLst>
          </p:cNvPr>
          <p:cNvGrpSpPr/>
          <p:nvPr/>
        </p:nvGrpSpPr>
        <p:grpSpPr>
          <a:xfrm>
            <a:off x="6032852" y="1374700"/>
            <a:ext cx="4867380" cy="1200329"/>
            <a:chOff x="820025" y="2434331"/>
            <a:chExt cx="4867380" cy="1200329"/>
          </a:xfrm>
        </p:grpSpPr>
        <p:sp>
          <p:nvSpPr>
            <p:cNvPr id="37" name="Content Placeholder 1">
              <a:extLst>
                <a:ext uri="{FF2B5EF4-FFF2-40B4-BE49-F238E27FC236}">
                  <a16:creationId xmlns:a16="http://schemas.microsoft.com/office/drawing/2014/main" id="{31AB7C1A-7E51-191F-E15A-76FFF63AD365}"/>
                </a:ext>
              </a:extLst>
            </p:cNvPr>
            <p:cNvSpPr txBox="1">
              <a:spLocks/>
            </p:cNvSpPr>
            <p:nvPr/>
          </p:nvSpPr>
          <p:spPr>
            <a:xfrm>
              <a:off x="820025" y="2434331"/>
              <a:ext cx="486738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Font typeface="Arial"/>
                <a:buNone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5750" indent="-2857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9750" indent="-2698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72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7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Content Placeholder 1">
              <a:extLst>
                <a:ext uri="{FF2B5EF4-FFF2-40B4-BE49-F238E27FC236}">
                  <a16:creationId xmlns:a16="http://schemas.microsoft.com/office/drawing/2014/main" id="{59137DEF-0295-6CB3-9693-09DE2E61AFA3}"/>
                </a:ext>
              </a:extLst>
            </p:cNvPr>
            <p:cNvSpPr txBox="1">
              <a:spLocks/>
            </p:cNvSpPr>
            <p:nvPr/>
          </p:nvSpPr>
          <p:spPr>
            <a:xfrm>
              <a:off x="1419671" y="2698171"/>
              <a:ext cx="282512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Font typeface="Arial"/>
                <a:buNone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5750" indent="-2857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9750" indent="-2698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>
                  <a:tab pos="1057275" algn="l"/>
                </a:tabLs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271463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Lucida Grande"/>
                <a:buChar char="-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2000" b="1">
                  <a:solidFill>
                    <a:srgbClr val="80808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CANALI</a:t>
              </a:r>
              <a:r>
                <a:rPr lang="it-IT" sz="2000" b="1">
                  <a:solidFill>
                    <a:srgbClr val="80808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DI SEGNALAZIONE</a:t>
              </a:r>
              <a:endParaRPr lang="en-US" sz="2000" b="1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02B54C9-65B4-AA33-5F6A-56499CED2C27}"/>
              </a:ext>
            </a:extLst>
          </p:cNvPr>
          <p:cNvSpPr txBox="1"/>
          <p:nvPr/>
        </p:nvSpPr>
        <p:spPr>
          <a:xfrm>
            <a:off x="6806751" y="-116669"/>
            <a:ext cx="4867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/>
              <a:t>	</a:t>
            </a:r>
          </a:p>
        </p:txBody>
      </p:sp>
      <p:sp>
        <p:nvSpPr>
          <p:cNvPr id="4" name="Google Shape;284;p23">
            <a:extLst>
              <a:ext uri="{FF2B5EF4-FFF2-40B4-BE49-F238E27FC236}">
                <a16:creationId xmlns:a16="http://schemas.microsoft.com/office/drawing/2014/main" id="{E2F90610-375D-9BDD-C0CA-99B47B82DC7D}"/>
              </a:ext>
            </a:extLst>
          </p:cNvPr>
          <p:cNvSpPr txBox="1"/>
          <p:nvPr/>
        </p:nvSpPr>
        <p:spPr>
          <a:xfrm>
            <a:off x="413476" y="4344972"/>
            <a:ext cx="15477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3465"/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SCRITTA</a:t>
            </a:r>
            <a:endParaRPr sz="1600" b="1">
              <a:solidFill>
                <a:srgbClr val="003465"/>
              </a:solidFill>
              <a:latin typeface="Arial" panose="020B0604020202020204" pitchFamily="34" charset="0"/>
              <a:ea typeface="Fira Sans Extra Condensed Medium"/>
              <a:cs typeface="Arial" panose="020B0604020202020204" pitchFamily="34" charset="0"/>
              <a:sym typeface="Fira Sans Extra Condensed Medium"/>
            </a:endParaRPr>
          </a:p>
        </p:txBody>
      </p:sp>
      <p:sp>
        <p:nvSpPr>
          <p:cNvPr id="5" name="Google Shape;285;p23">
            <a:extLst>
              <a:ext uri="{FF2B5EF4-FFF2-40B4-BE49-F238E27FC236}">
                <a16:creationId xmlns:a16="http://schemas.microsoft.com/office/drawing/2014/main" id="{18A181D9-376F-AAC3-E835-DDE61FEFE1F6}"/>
              </a:ext>
            </a:extLst>
          </p:cNvPr>
          <p:cNvSpPr txBox="1"/>
          <p:nvPr/>
        </p:nvSpPr>
        <p:spPr>
          <a:xfrm>
            <a:off x="170247" y="4651434"/>
            <a:ext cx="2034158" cy="965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algn="ctr"/>
            <a:r>
              <a:rPr lang="it-IT" sz="1400" kern="0">
                <a:solidFill>
                  <a:srgbClr val="808080"/>
                </a:solidFill>
                <a:cs typeface="Arial" panose="020B0604020202020204" pitchFamily="34" charset="0"/>
              </a:rPr>
              <a:t>anche con modalità informatiche (piattaforma online)</a:t>
            </a:r>
          </a:p>
        </p:txBody>
      </p:sp>
      <p:sp>
        <p:nvSpPr>
          <p:cNvPr id="9" name="Google Shape;289;p23">
            <a:extLst>
              <a:ext uri="{FF2B5EF4-FFF2-40B4-BE49-F238E27FC236}">
                <a16:creationId xmlns:a16="http://schemas.microsoft.com/office/drawing/2014/main" id="{E1EEB5A7-2AEF-515F-F222-DA555A3EEDC9}"/>
              </a:ext>
            </a:extLst>
          </p:cNvPr>
          <p:cNvSpPr/>
          <p:nvPr/>
        </p:nvSpPr>
        <p:spPr>
          <a:xfrm>
            <a:off x="770721" y="2868639"/>
            <a:ext cx="833211" cy="943211"/>
          </a:xfrm>
          <a:custGeom>
            <a:avLst/>
            <a:gdLst/>
            <a:ahLst/>
            <a:cxnLst/>
            <a:rect l="l" t="t" r="r" b="b"/>
            <a:pathLst>
              <a:path w="5559" h="6293" extrusionOk="0">
                <a:moveTo>
                  <a:pt x="3346" y="5453"/>
                </a:moveTo>
                <a:cubicBezTo>
                  <a:pt x="3346" y="5453"/>
                  <a:pt x="3346" y="5454"/>
                  <a:pt x="3343" y="5455"/>
                </a:cubicBezTo>
                <a:cubicBezTo>
                  <a:pt x="3342" y="5456"/>
                  <a:pt x="3342" y="5456"/>
                  <a:pt x="3341" y="5456"/>
                </a:cubicBezTo>
                <a:lnTo>
                  <a:pt x="3341" y="5456"/>
                </a:lnTo>
                <a:cubicBezTo>
                  <a:pt x="3343" y="5454"/>
                  <a:pt x="3345" y="5453"/>
                  <a:pt x="3346" y="5453"/>
                </a:cubicBezTo>
                <a:close/>
                <a:moveTo>
                  <a:pt x="2807" y="89"/>
                </a:moveTo>
                <a:cubicBezTo>
                  <a:pt x="3180" y="89"/>
                  <a:pt x="3553" y="166"/>
                  <a:pt x="3898" y="324"/>
                </a:cubicBezTo>
                <a:cubicBezTo>
                  <a:pt x="4727" y="702"/>
                  <a:pt x="5324" y="1499"/>
                  <a:pt x="5444" y="2404"/>
                </a:cubicBezTo>
                <a:cubicBezTo>
                  <a:pt x="5459" y="2520"/>
                  <a:pt x="5467" y="2637"/>
                  <a:pt x="5467" y="2757"/>
                </a:cubicBezTo>
                <a:cubicBezTo>
                  <a:pt x="5467" y="2758"/>
                  <a:pt x="5467" y="2758"/>
                  <a:pt x="5467" y="2758"/>
                </a:cubicBezTo>
                <a:lnTo>
                  <a:pt x="5467" y="2758"/>
                </a:lnTo>
                <a:cubicBezTo>
                  <a:pt x="5467" y="2759"/>
                  <a:pt x="5467" y="2759"/>
                  <a:pt x="5467" y="2759"/>
                </a:cubicBezTo>
                <a:cubicBezTo>
                  <a:pt x="5467" y="3925"/>
                  <a:pt x="4710" y="4955"/>
                  <a:pt x="3598" y="5305"/>
                </a:cubicBezTo>
                <a:cubicBezTo>
                  <a:pt x="3509" y="5334"/>
                  <a:pt x="3419" y="5356"/>
                  <a:pt x="3328" y="5375"/>
                </a:cubicBezTo>
                <a:cubicBezTo>
                  <a:pt x="3298" y="5377"/>
                  <a:pt x="3271" y="5394"/>
                  <a:pt x="3258" y="5421"/>
                </a:cubicBezTo>
                <a:cubicBezTo>
                  <a:pt x="3208" y="5499"/>
                  <a:pt x="3159" y="5581"/>
                  <a:pt x="3109" y="5659"/>
                </a:cubicBezTo>
                <a:lnTo>
                  <a:pt x="2798" y="6162"/>
                </a:lnTo>
                <a:lnTo>
                  <a:pt x="2440" y="5585"/>
                </a:lnTo>
                <a:cubicBezTo>
                  <a:pt x="2402" y="5522"/>
                  <a:pt x="2355" y="5394"/>
                  <a:pt x="2278" y="5375"/>
                </a:cubicBezTo>
                <a:cubicBezTo>
                  <a:pt x="2052" y="5318"/>
                  <a:pt x="1834" y="5257"/>
                  <a:pt x="1623" y="5153"/>
                </a:cubicBezTo>
                <a:cubicBezTo>
                  <a:pt x="780" y="4738"/>
                  <a:pt x="200" y="3889"/>
                  <a:pt x="136" y="2949"/>
                </a:cubicBezTo>
                <a:cubicBezTo>
                  <a:pt x="73" y="2016"/>
                  <a:pt x="499" y="1116"/>
                  <a:pt x="1261" y="575"/>
                </a:cubicBezTo>
                <a:cubicBezTo>
                  <a:pt x="1716" y="255"/>
                  <a:pt x="2261" y="89"/>
                  <a:pt x="2807" y="89"/>
                </a:cubicBezTo>
                <a:close/>
                <a:moveTo>
                  <a:pt x="2796" y="1"/>
                </a:moveTo>
                <a:cubicBezTo>
                  <a:pt x="2372" y="1"/>
                  <a:pt x="1948" y="97"/>
                  <a:pt x="1562" y="289"/>
                </a:cubicBezTo>
                <a:cubicBezTo>
                  <a:pt x="594" y="776"/>
                  <a:pt x="1" y="1780"/>
                  <a:pt x="42" y="2862"/>
                </a:cubicBezTo>
                <a:cubicBezTo>
                  <a:pt x="82" y="3944"/>
                  <a:pt x="752" y="4900"/>
                  <a:pt x="1754" y="5311"/>
                </a:cubicBezTo>
                <a:cubicBezTo>
                  <a:pt x="1864" y="5356"/>
                  <a:pt x="1978" y="5394"/>
                  <a:pt x="2092" y="5425"/>
                </a:cubicBezTo>
                <a:cubicBezTo>
                  <a:pt x="2123" y="5432"/>
                  <a:pt x="2153" y="5440"/>
                  <a:pt x="2183" y="5446"/>
                </a:cubicBezTo>
                <a:cubicBezTo>
                  <a:pt x="2187" y="5447"/>
                  <a:pt x="2228" y="5456"/>
                  <a:pt x="2247" y="5456"/>
                </a:cubicBezTo>
                <a:cubicBezTo>
                  <a:pt x="2251" y="5456"/>
                  <a:pt x="2254" y="5456"/>
                  <a:pt x="2255" y="5455"/>
                </a:cubicBezTo>
                <a:lnTo>
                  <a:pt x="2255" y="5455"/>
                </a:lnTo>
                <a:cubicBezTo>
                  <a:pt x="2258" y="5460"/>
                  <a:pt x="2261" y="5467"/>
                  <a:pt x="2263" y="5470"/>
                </a:cubicBezTo>
                <a:cubicBezTo>
                  <a:pt x="2421" y="5708"/>
                  <a:pt x="2566" y="5957"/>
                  <a:pt x="2716" y="6201"/>
                </a:cubicBezTo>
                <a:lnTo>
                  <a:pt x="2760" y="6271"/>
                </a:lnTo>
                <a:cubicBezTo>
                  <a:pt x="2768" y="6285"/>
                  <a:pt x="2783" y="6292"/>
                  <a:pt x="2798" y="6292"/>
                </a:cubicBezTo>
                <a:cubicBezTo>
                  <a:pt x="2812" y="6292"/>
                  <a:pt x="2827" y="6285"/>
                  <a:pt x="2836" y="6271"/>
                </a:cubicBezTo>
                <a:lnTo>
                  <a:pt x="3145" y="5771"/>
                </a:lnTo>
                <a:cubicBezTo>
                  <a:pt x="3203" y="5680"/>
                  <a:pt x="3260" y="5588"/>
                  <a:pt x="3317" y="5495"/>
                </a:cubicBezTo>
                <a:cubicBezTo>
                  <a:pt x="3324" y="5484"/>
                  <a:pt x="3330" y="5472"/>
                  <a:pt x="3338" y="5461"/>
                </a:cubicBezTo>
                <a:cubicBezTo>
                  <a:pt x="3338" y="5460"/>
                  <a:pt x="3338" y="5460"/>
                  <a:pt x="3338" y="5460"/>
                </a:cubicBezTo>
                <a:lnTo>
                  <a:pt x="3338" y="5460"/>
                </a:lnTo>
                <a:cubicBezTo>
                  <a:pt x="3339" y="5460"/>
                  <a:pt x="3341" y="5461"/>
                  <a:pt x="3344" y="5461"/>
                </a:cubicBezTo>
                <a:cubicBezTo>
                  <a:pt x="3352" y="5461"/>
                  <a:pt x="3367" y="5458"/>
                  <a:pt x="3370" y="5457"/>
                </a:cubicBezTo>
                <a:lnTo>
                  <a:pt x="3400" y="5451"/>
                </a:lnTo>
                <a:cubicBezTo>
                  <a:pt x="3425" y="5446"/>
                  <a:pt x="3448" y="5440"/>
                  <a:pt x="3473" y="5434"/>
                </a:cubicBezTo>
                <a:cubicBezTo>
                  <a:pt x="3520" y="5423"/>
                  <a:pt x="3566" y="5410"/>
                  <a:pt x="3611" y="5394"/>
                </a:cubicBezTo>
                <a:cubicBezTo>
                  <a:pt x="4769" y="5039"/>
                  <a:pt x="5558" y="3968"/>
                  <a:pt x="5556" y="2759"/>
                </a:cubicBezTo>
                <a:cubicBezTo>
                  <a:pt x="5556" y="2759"/>
                  <a:pt x="5556" y="2759"/>
                  <a:pt x="5556" y="2758"/>
                </a:cubicBezTo>
                <a:lnTo>
                  <a:pt x="5556" y="2758"/>
                </a:lnTo>
                <a:cubicBezTo>
                  <a:pt x="5556" y="2758"/>
                  <a:pt x="5556" y="2758"/>
                  <a:pt x="5556" y="2757"/>
                </a:cubicBezTo>
                <a:cubicBezTo>
                  <a:pt x="5553" y="1808"/>
                  <a:pt x="5066" y="928"/>
                  <a:pt x="4265" y="421"/>
                </a:cubicBezTo>
                <a:cubicBezTo>
                  <a:pt x="3823" y="141"/>
                  <a:pt x="3310" y="1"/>
                  <a:pt x="2796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290;p23">
            <a:extLst>
              <a:ext uri="{FF2B5EF4-FFF2-40B4-BE49-F238E27FC236}">
                <a16:creationId xmlns:a16="http://schemas.microsoft.com/office/drawing/2014/main" id="{4A3B2B12-E87F-326D-792B-A484E4BD0E4D}"/>
              </a:ext>
            </a:extLst>
          </p:cNvPr>
          <p:cNvGrpSpPr/>
          <p:nvPr/>
        </p:nvGrpSpPr>
        <p:grpSpPr>
          <a:xfrm>
            <a:off x="1032432" y="3873827"/>
            <a:ext cx="309788" cy="308880"/>
            <a:chOff x="3804994" y="2454571"/>
            <a:chExt cx="245610" cy="244891"/>
          </a:xfrm>
        </p:grpSpPr>
        <p:sp>
          <p:nvSpPr>
            <p:cNvPr id="11" name="Google Shape;291;p23">
              <a:extLst>
                <a:ext uri="{FF2B5EF4-FFF2-40B4-BE49-F238E27FC236}">
                  <a16:creationId xmlns:a16="http://schemas.microsoft.com/office/drawing/2014/main" id="{A93A023C-F135-B926-3128-13E5825A722A}"/>
                </a:ext>
              </a:extLst>
            </p:cNvPr>
            <p:cNvSpPr/>
            <p:nvPr/>
          </p:nvSpPr>
          <p:spPr>
            <a:xfrm>
              <a:off x="3804994" y="2454571"/>
              <a:ext cx="245610" cy="244891"/>
            </a:xfrm>
            <a:custGeom>
              <a:avLst/>
              <a:gdLst/>
              <a:ahLst/>
              <a:cxnLst/>
              <a:rect l="l" t="t" r="r" b="b"/>
              <a:pathLst>
                <a:path w="4437" h="4424" extrusionOk="0">
                  <a:moveTo>
                    <a:pt x="2219" y="1"/>
                  </a:moveTo>
                  <a:cubicBezTo>
                    <a:pt x="991" y="1"/>
                    <a:pt x="1" y="991"/>
                    <a:pt x="1" y="2205"/>
                  </a:cubicBezTo>
                  <a:cubicBezTo>
                    <a:pt x="1" y="3433"/>
                    <a:pt x="991" y="4423"/>
                    <a:pt x="2219" y="4423"/>
                  </a:cubicBezTo>
                  <a:cubicBezTo>
                    <a:pt x="3433" y="4423"/>
                    <a:pt x="4437" y="3433"/>
                    <a:pt x="4437" y="2205"/>
                  </a:cubicBezTo>
                  <a:cubicBezTo>
                    <a:pt x="4437" y="991"/>
                    <a:pt x="3433" y="1"/>
                    <a:pt x="22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2;p23">
              <a:extLst>
                <a:ext uri="{FF2B5EF4-FFF2-40B4-BE49-F238E27FC236}">
                  <a16:creationId xmlns:a16="http://schemas.microsoft.com/office/drawing/2014/main" id="{CEEEF9DD-3143-5B24-498C-9C69438955C4}"/>
                </a:ext>
              </a:extLst>
            </p:cNvPr>
            <p:cNvSpPr/>
            <p:nvPr/>
          </p:nvSpPr>
          <p:spPr>
            <a:xfrm>
              <a:off x="3862010" y="2510868"/>
              <a:ext cx="131579" cy="131579"/>
            </a:xfrm>
            <a:custGeom>
              <a:avLst/>
              <a:gdLst/>
              <a:ahLst/>
              <a:cxnLst/>
              <a:rect l="l" t="t" r="r" b="b"/>
              <a:pathLst>
                <a:path w="2377" h="2377" extrusionOk="0">
                  <a:moveTo>
                    <a:pt x="2377" y="1188"/>
                  </a:moveTo>
                  <a:cubicBezTo>
                    <a:pt x="2377" y="1848"/>
                    <a:pt x="1849" y="2376"/>
                    <a:pt x="1189" y="2376"/>
                  </a:cubicBezTo>
                  <a:cubicBezTo>
                    <a:pt x="529" y="2376"/>
                    <a:pt x="1" y="1848"/>
                    <a:pt x="1" y="1188"/>
                  </a:cubicBezTo>
                  <a:cubicBezTo>
                    <a:pt x="1" y="528"/>
                    <a:pt x="529" y="0"/>
                    <a:pt x="1189" y="0"/>
                  </a:cubicBezTo>
                  <a:cubicBezTo>
                    <a:pt x="1849" y="0"/>
                    <a:pt x="2377" y="528"/>
                    <a:pt x="2377" y="1188"/>
                  </a:cubicBezTo>
                  <a:close/>
                </a:path>
              </a:pathLst>
            </a:custGeom>
            <a:solidFill>
              <a:srgbClr val="003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314;p23">
            <a:extLst>
              <a:ext uri="{FF2B5EF4-FFF2-40B4-BE49-F238E27FC236}">
                <a16:creationId xmlns:a16="http://schemas.microsoft.com/office/drawing/2014/main" id="{205CBE9D-15AB-BCA9-76AA-C75A15852702}"/>
              </a:ext>
            </a:extLst>
          </p:cNvPr>
          <p:cNvSpPr txBox="1"/>
          <p:nvPr/>
        </p:nvSpPr>
        <p:spPr>
          <a:xfrm>
            <a:off x="3285896" y="4340264"/>
            <a:ext cx="1547700" cy="1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Extra Condensed Medium"/>
              </a:rPr>
              <a:t>ORALE</a:t>
            </a:r>
            <a:endParaRPr sz="1600" b="1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  <a:sym typeface="Fira Sans Extra Condensed Medium"/>
            </a:endParaRPr>
          </a:p>
        </p:txBody>
      </p:sp>
      <p:sp>
        <p:nvSpPr>
          <p:cNvPr id="29" name="Google Shape;315;p23">
            <a:extLst>
              <a:ext uri="{FF2B5EF4-FFF2-40B4-BE49-F238E27FC236}">
                <a16:creationId xmlns:a16="http://schemas.microsoft.com/office/drawing/2014/main" id="{CC2AFD04-52D3-9720-0C04-A023D10B2040}"/>
              </a:ext>
            </a:extLst>
          </p:cNvPr>
          <p:cNvSpPr txBox="1"/>
          <p:nvPr/>
        </p:nvSpPr>
        <p:spPr>
          <a:xfrm>
            <a:off x="2421731" y="4651435"/>
            <a:ext cx="3276031" cy="96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algn="ctr"/>
            <a:r>
              <a:rPr lang="it-IT" sz="1400" dirty="0">
                <a:solidFill>
                  <a:srgbClr val="808080"/>
                </a:solidFill>
                <a:latin typeface="+mn-lt"/>
              </a:rPr>
              <a:t>alternativamente attraverso linee telefoniche, con sistemi di messaggistica vocale o incontro diretto (su richiesta)</a:t>
            </a:r>
          </a:p>
        </p:txBody>
      </p:sp>
      <p:sp>
        <p:nvSpPr>
          <p:cNvPr id="39" name="Google Shape;321;p23">
            <a:extLst>
              <a:ext uri="{FF2B5EF4-FFF2-40B4-BE49-F238E27FC236}">
                <a16:creationId xmlns:a16="http://schemas.microsoft.com/office/drawing/2014/main" id="{18F0DB4C-3034-E7C5-E46F-BBA44673E60F}"/>
              </a:ext>
            </a:extLst>
          </p:cNvPr>
          <p:cNvSpPr/>
          <p:nvPr/>
        </p:nvSpPr>
        <p:spPr>
          <a:xfrm>
            <a:off x="3643141" y="2868639"/>
            <a:ext cx="833211" cy="943211"/>
          </a:xfrm>
          <a:custGeom>
            <a:avLst/>
            <a:gdLst/>
            <a:ahLst/>
            <a:cxnLst/>
            <a:rect l="l" t="t" r="r" b="b"/>
            <a:pathLst>
              <a:path w="5559" h="6293" extrusionOk="0">
                <a:moveTo>
                  <a:pt x="3346" y="5453"/>
                </a:moveTo>
                <a:cubicBezTo>
                  <a:pt x="3346" y="5453"/>
                  <a:pt x="3346" y="5454"/>
                  <a:pt x="3343" y="5455"/>
                </a:cubicBezTo>
                <a:cubicBezTo>
                  <a:pt x="3342" y="5456"/>
                  <a:pt x="3342" y="5456"/>
                  <a:pt x="3341" y="5456"/>
                </a:cubicBezTo>
                <a:lnTo>
                  <a:pt x="3341" y="5456"/>
                </a:lnTo>
                <a:cubicBezTo>
                  <a:pt x="3343" y="5454"/>
                  <a:pt x="3345" y="5453"/>
                  <a:pt x="3346" y="5453"/>
                </a:cubicBezTo>
                <a:close/>
                <a:moveTo>
                  <a:pt x="2807" y="89"/>
                </a:moveTo>
                <a:cubicBezTo>
                  <a:pt x="3180" y="89"/>
                  <a:pt x="3553" y="166"/>
                  <a:pt x="3898" y="324"/>
                </a:cubicBezTo>
                <a:cubicBezTo>
                  <a:pt x="4727" y="702"/>
                  <a:pt x="5324" y="1499"/>
                  <a:pt x="5444" y="2404"/>
                </a:cubicBezTo>
                <a:cubicBezTo>
                  <a:pt x="5459" y="2520"/>
                  <a:pt x="5467" y="2637"/>
                  <a:pt x="5467" y="2757"/>
                </a:cubicBezTo>
                <a:cubicBezTo>
                  <a:pt x="5467" y="2758"/>
                  <a:pt x="5467" y="2758"/>
                  <a:pt x="5467" y="2758"/>
                </a:cubicBezTo>
                <a:lnTo>
                  <a:pt x="5467" y="2758"/>
                </a:lnTo>
                <a:cubicBezTo>
                  <a:pt x="5467" y="2759"/>
                  <a:pt x="5467" y="2759"/>
                  <a:pt x="5467" y="2759"/>
                </a:cubicBezTo>
                <a:cubicBezTo>
                  <a:pt x="5467" y="3925"/>
                  <a:pt x="4710" y="4955"/>
                  <a:pt x="3598" y="5305"/>
                </a:cubicBezTo>
                <a:cubicBezTo>
                  <a:pt x="3509" y="5334"/>
                  <a:pt x="3419" y="5356"/>
                  <a:pt x="3328" y="5375"/>
                </a:cubicBezTo>
                <a:cubicBezTo>
                  <a:pt x="3298" y="5377"/>
                  <a:pt x="3271" y="5394"/>
                  <a:pt x="3258" y="5421"/>
                </a:cubicBezTo>
                <a:cubicBezTo>
                  <a:pt x="3208" y="5499"/>
                  <a:pt x="3159" y="5581"/>
                  <a:pt x="3109" y="5659"/>
                </a:cubicBezTo>
                <a:lnTo>
                  <a:pt x="2798" y="6162"/>
                </a:lnTo>
                <a:lnTo>
                  <a:pt x="2440" y="5585"/>
                </a:lnTo>
                <a:cubicBezTo>
                  <a:pt x="2402" y="5522"/>
                  <a:pt x="2355" y="5394"/>
                  <a:pt x="2278" y="5375"/>
                </a:cubicBezTo>
                <a:cubicBezTo>
                  <a:pt x="2052" y="5318"/>
                  <a:pt x="1834" y="5257"/>
                  <a:pt x="1623" y="5153"/>
                </a:cubicBezTo>
                <a:cubicBezTo>
                  <a:pt x="780" y="4738"/>
                  <a:pt x="200" y="3889"/>
                  <a:pt x="136" y="2949"/>
                </a:cubicBezTo>
                <a:cubicBezTo>
                  <a:pt x="73" y="2016"/>
                  <a:pt x="499" y="1116"/>
                  <a:pt x="1261" y="575"/>
                </a:cubicBezTo>
                <a:cubicBezTo>
                  <a:pt x="1716" y="255"/>
                  <a:pt x="2261" y="89"/>
                  <a:pt x="2807" y="89"/>
                </a:cubicBezTo>
                <a:close/>
                <a:moveTo>
                  <a:pt x="2796" y="1"/>
                </a:moveTo>
                <a:cubicBezTo>
                  <a:pt x="2372" y="1"/>
                  <a:pt x="1948" y="97"/>
                  <a:pt x="1562" y="289"/>
                </a:cubicBezTo>
                <a:cubicBezTo>
                  <a:pt x="594" y="776"/>
                  <a:pt x="1" y="1780"/>
                  <a:pt x="42" y="2862"/>
                </a:cubicBezTo>
                <a:cubicBezTo>
                  <a:pt x="82" y="3944"/>
                  <a:pt x="752" y="4900"/>
                  <a:pt x="1754" y="5311"/>
                </a:cubicBezTo>
                <a:cubicBezTo>
                  <a:pt x="1864" y="5356"/>
                  <a:pt x="1978" y="5394"/>
                  <a:pt x="2092" y="5425"/>
                </a:cubicBezTo>
                <a:cubicBezTo>
                  <a:pt x="2123" y="5432"/>
                  <a:pt x="2153" y="5440"/>
                  <a:pt x="2183" y="5446"/>
                </a:cubicBezTo>
                <a:cubicBezTo>
                  <a:pt x="2187" y="5447"/>
                  <a:pt x="2228" y="5456"/>
                  <a:pt x="2247" y="5456"/>
                </a:cubicBezTo>
                <a:cubicBezTo>
                  <a:pt x="2251" y="5456"/>
                  <a:pt x="2254" y="5456"/>
                  <a:pt x="2255" y="5455"/>
                </a:cubicBezTo>
                <a:lnTo>
                  <a:pt x="2255" y="5455"/>
                </a:lnTo>
                <a:cubicBezTo>
                  <a:pt x="2258" y="5460"/>
                  <a:pt x="2261" y="5467"/>
                  <a:pt x="2263" y="5470"/>
                </a:cubicBezTo>
                <a:cubicBezTo>
                  <a:pt x="2421" y="5708"/>
                  <a:pt x="2566" y="5957"/>
                  <a:pt x="2716" y="6201"/>
                </a:cubicBezTo>
                <a:lnTo>
                  <a:pt x="2760" y="6271"/>
                </a:lnTo>
                <a:cubicBezTo>
                  <a:pt x="2768" y="6285"/>
                  <a:pt x="2783" y="6292"/>
                  <a:pt x="2798" y="6292"/>
                </a:cubicBezTo>
                <a:cubicBezTo>
                  <a:pt x="2812" y="6292"/>
                  <a:pt x="2827" y="6285"/>
                  <a:pt x="2836" y="6271"/>
                </a:cubicBezTo>
                <a:lnTo>
                  <a:pt x="3145" y="5771"/>
                </a:lnTo>
                <a:cubicBezTo>
                  <a:pt x="3203" y="5680"/>
                  <a:pt x="3260" y="5588"/>
                  <a:pt x="3317" y="5495"/>
                </a:cubicBezTo>
                <a:cubicBezTo>
                  <a:pt x="3324" y="5484"/>
                  <a:pt x="3330" y="5472"/>
                  <a:pt x="3338" y="5461"/>
                </a:cubicBezTo>
                <a:cubicBezTo>
                  <a:pt x="3338" y="5460"/>
                  <a:pt x="3338" y="5460"/>
                  <a:pt x="3338" y="5460"/>
                </a:cubicBezTo>
                <a:lnTo>
                  <a:pt x="3338" y="5460"/>
                </a:lnTo>
                <a:cubicBezTo>
                  <a:pt x="3339" y="5460"/>
                  <a:pt x="3341" y="5461"/>
                  <a:pt x="3344" y="5461"/>
                </a:cubicBezTo>
                <a:cubicBezTo>
                  <a:pt x="3352" y="5461"/>
                  <a:pt x="3367" y="5458"/>
                  <a:pt x="3370" y="5457"/>
                </a:cubicBezTo>
                <a:lnTo>
                  <a:pt x="3400" y="5451"/>
                </a:lnTo>
                <a:cubicBezTo>
                  <a:pt x="3425" y="5446"/>
                  <a:pt x="3448" y="5440"/>
                  <a:pt x="3473" y="5434"/>
                </a:cubicBezTo>
                <a:cubicBezTo>
                  <a:pt x="3520" y="5423"/>
                  <a:pt x="3566" y="5410"/>
                  <a:pt x="3611" y="5394"/>
                </a:cubicBezTo>
                <a:cubicBezTo>
                  <a:pt x="4769" y="5039"/>
                  <a:pt x="5558" y="3968"/>
                  <a:pt x="5556" y="2759"/>
                </a:cubicBezTo>
                <a:cubicBezTo>
                  <a:pt x="5556" y="2759"/>
                  <a:pt x="5556" y="2759"/>
                  <a:pt x="5556" y="2758"/>
                </a:cubicBezTo>
                <a:lnTo>
                  <a:pt x="5556" y="2758"/>
                </a:lnTo>
                <a:cubicBezTo>
                  <a:pt x="5556" y="2758"/>
                  <a:pt x="5556" y="2758"/>
                  <a:pt x="5556" y="2757"/>
                </a:cubicBezTo>
                <a:cubicBezTo>
                  <a:pt x="5553" y="1808"/>
                  <a:pt x="5066" y="928"/>
                  <a:pt x="4265" y="421"/>
                </a:cubicBezTo>
                <a:cubicBezTo>
                  <a:pt x="3823" y="141"/>
                  <a:pt x="3310" y="1"/>
                  <a:pt x="2796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grpSp>
        <p:nvGrpSpPr>
          <p:cNvPr id="48" name="Google Shape;1426;p22">
            <a:extLst>
              <a:ext uri="{FF2B5EF4-FFF2-40B4-BE49-F238E27FC236}">
                <a16:creationId xmlns:a16="http://schemas.microsoft.com/office/drawing/2014/main" id="{66D54862-741E-C16F-D54E-FD3E243EE10E}"/>
              </a:ext>
            </a:extLst>
          </p:cNvPr>
          <p:cNvGrpSpPr>
            <a:grpSpLocks noChangeAspect="1"/>
          </p:cNvGrpSpPr>
          <p:nvPr/>
        </p:nvGrpSpPr>
        <p:grpSpPr>
          <a:xfrm>
            <a:off x="1008916" y="3065071"/>
            <a:ext cx="356819" cy="466593"/>
            <a:chOff x="1309792" y="4296691"/>
            <a:chExt cx="243713" cy="318689"/>
          </a:xfrm>
          <a:solidFill>
            <a:srgbClr val="808080"/>
          </a:solidFill>
        </p:grpSpPr>
        <p:sp>
          <p:nvSpPr>
            <p:cNvPr id="49" name="Google Shape;1427;p22">
              <a:extLst>
                <a:ext uri="{FF2B5EF4-FFF2-40B4-BE49-F238E27FC236}">
                  <a16:creationId xmlns:a16="http://schemas.microsoft.com/office/drawing/2014/main" id="{440198B9-6CC2-7818-B4C8-E77928479686}"/>
                </a:ext>
              </a:extLst>
            </p:cNvPr>
            <p:cNvSpPr/>
            <p:nvPr/>
          </p:nvSpPr>
          <p:spPr>
            <a:xfrm>
              <a:off x="1309792" y="4296691"/>
              <a:ext cx="243713" cy="318689"/>
            </a:xfrm>
            <a:custGeom>
              <a:avLst/>
              <a:gdLst/>
              <a:ahLst/>
              <a:cxnLst/>
              <a:rect l="l" t="t" r="r" b="b"/>
              <a:pathLst>
                <a:path w="9264" h="12114" extrusionOk="0">
                  <a:moveTo>
                    <a:pt x="8046" y="9618"/>
                  </a:moveTo>
                  <a:lnTo>
                    <a:pt x="6768" y="10896"/>
                  </a:lnTo>
                  <a:lnTo>
                    <a:pt x="6768" y="9618"/>
                  </a:lnTo>
                  <a:close/>
                  <a:moveTo>
                    <a:pt x="8550" y="714"/>
                  </a:moveTo>
                  <a:lnTo>
                    <a:pt x="8550" y="8907"/>
                  </a:lnTo>
                  <a:lnTo>
                    <a:pt x="6057" y="8907"/>
                  </a:lnTo>
                  <a:lnTo>
                    <a:pt x="6057" y="11400"/>
                  </a:lnTo>
                  <a:lnTo>
                    <a:pt x="714" y="11400"/>
                  </a:lnTo>
                  <a:lnTo>
                    <a:pt x="714" y="714"/>
                  </a:lnTo>
                  <a:close/>
                  <a:moveTo>
                    <a:pt x="1" y="1"/>
                  </a:moveTo>
                  <a:lnTo>
                    <a:pt x="1" y="12113"/>
                  </a:lnTo>
                  <a:lnTo>
                    <a:pt x="6561" y="12113"/>
                  </a:lnTo>
                  <a:lnTo>
                    <a:pt x="9263" y="9411"/>
                  </a:lnTo>
                  <a:lnTo>
                    <a:pt x="92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8;p22">
              <a:extLst>
                <a:ext uri="{FF2B5EF4-FFF2-40B4-BE49-F238E27FC236}">
                  <a16:creationId xmlns:a16="http://schemas.microsoft.com/office/drawing/2014/main" id="{61038191-F300-C926-E49B-BD5ECE2F2B2C}"/>
                </a:ext>
              </a:extLst>
            </p:cNvPr>
            <p:cNvSpPr/>
            <p:nvPr/>
          </p:nvSpPr>
          <p:spPr>
            <a:xfrm>
              <a:off x="1347254" y="4334206"/>
              <a:ext cx="168710" cy="168710"/>
            </a:xfrm>
            <a:custGeom>
              <a:avLst/>
              <a:gdLst/>
              <a:ahLst/>
              <a:cxnLst/>
              <a:rect l="l" t="t" r="r" b="b"/>
              <a:pathLst>
                <a:path w="6413" h="6413" extrusionOk="0">
                  <a:moveTo>
                    <a:pt x="1783" y="712"/>
                  </a:moveTo>
                  <a:lnTo>
                    <a:pt x="1783" y="1425"/>
                  </a:lnTo>
                  <a:lnTo>
                    <a:pt x="714" y="1425"/>
                  </a:lnTo>
                  <a:lnTo>
                    <a:pt x="714" y="712"/>
                  </a:lnTo>
                  <a:close/>
                  <a:moveTo>
                    <a:pt x="5702" y="712"/>
                  </a:moveTo>
                  <a:lnTo>
                    <a:pt x="5702" y="1425"/>
                  </a:lnTo>
                  <a:lnTo>
                    <a:pt x="2496" y="1425"/>
                  </a:lnTo>
                  <a:lnTo>
                    <a:pt x="2496" y="712"/>
                  </a:lnTo>
                  <a:close/>
                  <a:moveTo>
                    <a:pt x="1783" y="2138"/>
                  </a:moveTo>
                  <a:lnTo>
                    <a:pt x="1783" y="2849"/>
                  </a:lnTo>
                  <a:lnTo>
                    <a:pt x="714" y="2849"/>
                  </a:lnTo>
                  <a:lnTo>
                    <a:pt x="714" y="2138"/>
                  </a:lnTo>
                  <a:close/>
                  <a:moveTo>
                    <a:pt x="5702" y="2136"/>
                  </a:moveTo>
                  <a:lnTo>
                    <a:pt x="5702" y="2849"/>
                  </a:lnTo>
                  <a:lnTo>
                    <a:pt x="2496" y="2849"/>
                  </a:lnTo>
                  <a:lnTo>
                    <a:pt x="2496" y="2136"/>
                  </a:lnTo>
                  <a:close/>
                  <a:moveTo>
                    <a:pt x="1783" y="3562"/>
                  </a:moveTo>
                  <a:lnTo>
                    <a:pt x="1783" y="4275"/>
                  </a:lnTo>
                  <a:lnTo>
                    <a:pt x="714" y="4275"/>
                  </a:lnTo>
                  <a:lnTo>
                    <a:pt x="714" y="3562"/>
                  </a:lnTo>
                  <a:close/>
                  <a:moveTo>
                    <a:pt x="5702" y="3562"/>
                  </a:moveTo>
                  <a:lnTo>
                    <a:pt x="5702" y="4275"/>
                  </a:lnTo>
                  <a:lnTo>
                    <a:pt x="2496" y="4275"/>
                  </a:lnTo>
                  <a:lnTo>
                    <a:pt x="2496" y="3562"/>
                  </a:lnTo>
                  <a:close/>
                  <a:moveTo>
                    <a:pt x="1783" y="4986"/>
                  </a:moveTo>
                  <a:lnTo>
                    <a:pt x="1783" y="5700"/>
                  </a:lnTo>
                  <a:lnTo>
                    <a:pt x="714" y="5700"/>
                  </a:lnTo>
                  <a:lnTo>
                    <a:pt x="714" y="4986"/>
                  </a:lnTo>
                  <a:close/>
                  <a:moveTo>
                    <a:pt x="5702" y="4986"/>
                  </a:moveTo>
                  <a:lnTo>
                    <a:pt x="5702" y="5700"/>
                  </a:lnTo>
                  <a:lnTo>
                    <a:pt x="2496" y="5700"/>
                  </a:lnTo>
                  <a:lnTo>
                    <a:pt x="2496" y="4986"/>
                  </a:lnTo>
                  <a:close/>
                  <a:moveTo>
                    <a:pt x="1" y="1"/>
                  </a:moveTo>
                  <a:lnTo>
                    <a:pt x="1" y="6413"/>
                  </a:lnTo>
                  <a:lnTo>
                    <a:pt x="6413" y="6413"/>
                  </a:lnTo>
                  <a:lnTo>
                    <a:pt x="641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9;p22">
              <a:extLst>
                <a:ext uri="{FF2B5EF4-FFF2-40B4-BE49-F238E27FC236}">
                  <a16:creationId xmlns:a16="http://schemas.microsoft.com/office/drawing/2014/main" id="{7C8C2C88-E7EC-7C8A-B46E-2A3BDD7A2612}"/>
                </a:ext>
              </a:extLst>
            </p:cNvPr>
            <p:cNvSpPr/>
            <p:nvPr/>
          </p:nvSpPr>
          <p:spPr>
            <a:xfrm>
              <a:off x="1347254" y="4559109"/>
              <a:ext cx="84368" cy="18757"/>
            </a:xfrm>
            <a:custGeom>
              <a:avLst/>
              <a:gdLst/>
              <a:ahLst/>
              <a:cxnLst/>
              <a:rect l="l" t="t" r="r" b="b"/>
              <a:pathLst>
                <a:path w="3207" h="713" extrusionOk="0">
                  <a:moveTo>
                    <a:pt x="1" y="1"/>
                  </a:moveTo>
                  <a:lnTo>
                    <a:pt x="1" y="712"/>
                  </a:lnTo>
                  <a:lnTo>
                    <a:pt x="3207" y="712"/>
                  </a:lnTo>
                  <a:lnTo>
                    <a:pt x="32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0;p22">
              <a:extLst>
                <a:ext uri="{FF2B5EF4-FFF2-40B4-BE49-F238E27FC236}">
                  <a16:creationId xmlns:a16="http://schemas.microsoft.com/office/drawing/2014/main" id="{15F4C4B8-11C2-3CBE-0C00-1750293C2024}"/>
                </a:ext>
              </a:extLst>
            </p:cNvPr>
            <p:cNvSpPr/>
            <p:nvPr/>
          </p:nvSpPr>
          <p:spPr>
            <a:xfrm>
              <a:off x="1347254" y="4521594"/>
              <a:ext cx="46906" cy="18784"/>
            </a:xfrm>
            <a:custGeom>
              <a:avLst/>
              <a:gdLst/>
              <a:ahLst/>
              <a:cxnLst/>
              <a:rect l="l" t="t" r="r" b="b"/>
              <a:pathLst>
                <a:path w="1783" h="714" extrusionOk="0">
                  <a:moveTo>
                    <a:pt x="1" y="1"/>
                  </a:moveTo>
                  <a:lnTo>
                    <a:pt x="1" y="714"/>
                  </a:lnTo>
                  <a:lnTo>
                    <a:pt x="1783" y="714"/>
                  </a:lnTo>
                  <a:lnTo>
                    <a:pt x="1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1286;p22">
            <a:extLst>
              <a:ext uri="{FF2B5EF4-FFF2-40B4-BE49-F238E27FC236}">
                <a16:creationId xmlns:a16="http://schemas.microsoft.com/office/drawing/2014/main" id="{AA80DC64-BFFE-C374-B6D0-60872E5FA3F4}"/>
              </a:ext>
            </a:extLst>
          </p:cNvPr>
          <p:cNvGrpSpPr>
            <a:grpSpLocks noChangeAspect="1"/>
          </p:cNvGrpSpPr>
          <p:nvPr/>
        </p:nvGrpSpPr>
        <p:grpSpPr>
          <a:xfrm>
            <a:off x="3826449" y="3068787"/>
            <a:ext cx="466593" cy="456116"/>
            <a:chOff x="4749655" y="4186657"/>
            <a:chExt cx="318689" cy="311533"/>
          </a:xfrm>
          <a:solidFill>
            <a:srgbClr val="808080"/>
          </a:solidFill>
        </p:grpSpPr>
        <p:sp>
          <p:nvSpPr>
            <p:cNvPr id="54" name="Google Shape;1287;p22">
              <a:extLst>
                <a:ext uri="{FF2B5EF4-FFF2-40B4-BE49-F238E27FC236}">
                  <a16:creationId xmlns:a16="http://schemas.microsoft.com/office/drawing/2014/main" id="{37809330-CC96-5943-306A-F2BED674082B}"/>
                </a:ext>
              </a:extLst>
            </p:cNvPr>
            <p:cNvSpPr/>
            <p:nvPr/>
          </p:nvSpPr>
          <p:spPr>
            <a:xfrm>
              <a:off x="4749655" y="4186657"/>
              <a:ext cx="318689" cy="311533"/>
            </a:xfrm>
            <a:custGeom>
              <a:avLst/>
              <a:gdLst/>
              <a:ahLst/>
              <a:cxnLst/>
              <a:rect l="l" t="t" r="r" b="b"/>
              <a:pathLst>
                <a:path w="12114" h="11842" extrusionOk="0">
                  <a:moveTo>
                    <a:pt x="9263" y="1155"/>
                  </a:moveTo>
                  <a:lnTo>
                    <a:pt x="9263" y="2002"/>
                  </a:lnTo>
                  <a:lnTo>
                    <a:pt x="10925" y="2002"/>
                  </a:lnTo>
                  <a:cubicBezTo>
                    <a:pt x="11187" y="2002"/>
                    <a:pt x="11401" y="2215"/>
                    <a:pt x="11401" y="2478"/>
                  </a:cubicBezTo>
                  <a:lnTo>
                    <a:pt x="11401" y="7583"/>
                  </a:lnTo>
                  <a:cubicBezTo>
                    <a:pt x="11401" y="7845"/>
                    <a:pt x="11187" y="8059"/>
                    <a:pt x="10925" y="8059"/>
                  </a:cubicBezTo>
                  <a:lnTo>
                    <a:pt x="9976" y="8059"/>
                  </a:lnTo>
                  <a:lnTo>
                    <a:pt x="9976" y="4615"/>
                  </a:lnTo>
                  <a:cubicBezTo>
                    <a:pt x="9976" y="3961"/>
                    <a:pt x="9444" y="3426"/>
                    <a:pt x="8788" y="3426"/>
                  </a:cubicBezTo>
                  <a:lnTo>
                    <a:pt x="2851" y="3426"/>
                  </a:lnTo>
                  <a:lnTo>
                    <a:pt x="2851" y="2478"/>
                  </a:lnTo>
                  <a:cubicBezTo>
                    <a:pt x="2851" y="2215"/>
                    <a:pt x="3065" y="2002"/>
                    <a:pt x="3327" y="2002"/>
                  </a:cubicBezTo>
                  <a:lnTo>
                    <a:pt x="7567" y="2002"/>
                  </a:lnTo>
                  <a:lnTo>
                    <a:pt x="9263" y="1155"/>
                  </a:lnTo>
                  <a:close/>
                  <a:moveTo>
                    <a:pt x="8788" y="4139"/>
                  </a:moveTo>
                  <a:cubicBezTo>
                    <a:pt x="9050" y="4139"/>
                    <a:pt x="9263" y="4353"/>
                    <a:pt x="9263" y="4615"/>
                  </a:cubicBezTo>
                  <a:lnTo>
                    <a:pt x="9263" y="9365"/>
                  </a:lnTo>
                  <a:cubicBezTo>
                    <a:pt x="9263" y="9627"/>
                    <a:pt x="9050" y="9838"/>
                    <a:pt x="8788" y="9838"/>
                  </a:cubicBezTo>
                  <a:lnTo>
                    <a:pt x="4548" y="9838"/>
                  </a:lnTo>
                  <a:lnTo>
                    <a:pt x="2851" y="10688"/>
                  </a:lnTo>
                  <a:lnTo>
                    <a:pt x="2851" y="9838"/>
                  </a:lnTo>
                  <a:lnTo>
                    <a:pt x="1189" y="9838"/>
                  </a:lnTo>
                  <a:cubicBezTo>
                    <a:pt x="927" y="9838"/>
                    <a:pt x="714" y="9627"/>
                    <a:pt x="714" y="9365"/>
                  </a:cubicBezTo>
                  <a:lnTo>
                    <a:pt x="714" y="4615"/>
                  </a:lnTo>
                  <a:cubicBezTo>
                    <a:pt x="714" y="4353"/>
                    <a:pt x="927" y="4139"/>
                    <a:pt x="1189" y="4139"/>
                  </a:cubicBezTo>
                  <a:close/>
                  <a:moveTo>
                    <a:pt x="9976" y="1"/>
                  </a:moveTo>
                  <a:lnTo>
                    <a:pt x="7398" y="1289"/>
                  </a:lnTo>
                  <a:lnTo>
                    <a:pt x="3327" y="1289"/>
                  </a:lnTo>
                  <a:cubicBezTo>
                    <a:pt x="2673" y="1289"/>
                    <a:pt x="2138" y="1823"/>
                    <a:pt x="2138" y="2478"/>
                  </a:cubicBezTo>
                  <a:lnTo>
                    <a:pt x="2138" y="3426"/>
                  </a:lnTo>
                  <a:lnTo>
                    <a:pt x="1189" y="3426"/>
                  </a:lnTo>
                  <a:cubicBezTo>
                    <a:pt x="535" y="3426"/>
                    <a:pt x="1" y="3961"/>
                    <a:pt x="1" y="4615"/>
                  </a:cubicBezTo>
                  <a:lnTo>
                    <a:pt x="1" y="9365"/>
                  </a:lnTo>
                  <a:cubicBezTo>
                    <a:pt x="1" y="10019"/>
                    <a:pt x="533" y="10551"/>
                    <a:pt x="1189" y="10551"/>
                  </a:cubicBezTo>
                  <a:lnTo>
                    <a:pt x="2138" y="10551"/>
                  </a:lnTo>
                  <a:lnTo>
                    <a:pt x="2138" y="11841"/>
                  </a:lnTo>
                  <a:lnTo>
                    <a:pt x="4716" y="10551"/>
                  </a:lnTo>
                  <a:lnTo>
                    <a:pt x="8788" y="10551"/>
                  </a:lnTo>
                  <a:cubicBezTo>
                    <a:pt x="9444" y="10551"/>
                    <a:pt x="9976" y="10019"/>
                    <a:pt x="9976" y="9365"/>
                  </a:cubicBezTo>
                  <a:lnTo>
                    <a:pt x="9976" y="8772"/>
                  </a:lnTo>
                  <a:lnTo>
                    <a:pt x="10925" y="8772"/>
                  </a:lnTo>
                  <a:cubicBezTo>
                    <a:pt x="11581" y="8772"/>
                    <a:pt x="12114" y="8237"/>
                    <a:pt x="12114" y="7583"/>
                  </a:cubicBezTo>
                  <a:lnTo>
                    <a:pt x="12114" y="2478"/>
                  </a:lnTo>
                  <a:cubicBezTo>
                    <a:pt x="12114" y="1823"/>
                    <a:pt x="11581" y="1289"/>
                    <a:pt x="10925" y="1289"/>
                  </a:cubicBezTo>
                  <a:lnTo>
                    <a:pt x="9976" y="1289"/>
                  </a:lnTo>
                  <a:lnTo>
                    <a:pt x="997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08080"/>
                </a:solidFill>
              </a:endParaRPr>
            </a:p>
          </p:txBody>
        </p:sp>
        <p:sp>
          <p:nvSpPr>
            <p:cNvPr id="55" name="Google Shape;1288;p22">
              <a:extLst>
                <a:ext uri="{FF2B5EF4-FFF2-40B4-BE49-F238E27FC236}">
                  <a16:creationId xmlns:a16="http://schemas.microsoft.com/office/drawing/2014/main" id="{8B9B6726-D9A3-A8FC-019E-5442A0A42B34}"/>
                </a:ext>
              </a:extLst>
            </p:cNvPr>
            <p:cNvSpPr/>
            <p:nvPr/>
          </p:nvSpPr>
          <p:spPr>
            <a:xfrm>
              <a:off x="4787196" y="4398642"/>
              <a:ext cx="187467" cy="18784"/>
            </a:xfrm>
            <a:custGeom>
              <a:avLst/>
              <a:gdLst/>
              <a:ahLst/>
              <a:cxnLst/>
              <a:rect l="l" t="t" r="r" b="b"/>
              <a:pathLst>
                <a:path w="7126" h="714" extrusionOk="0">
                  <a:moveTo>
                    <a:pt x="0" y="1"/>
                  </a:moveTo>
                  <a:lnTo>
                    <a:pt x="0" y="714"/>
                  </a:lnTo>
                  <a:lnTo>
                    <a:pt x="7125" y="714"/>
                  </a:lnTo>
                  <a:lnTo>
                    <a:pt x="71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08080"/>
                </a:solidFill>
              </a:endParaRPr>
            </a:p>
          </p:txBody>
        </p:sp>
        <p:sp>
          <p:nvSpPr>
            <p:cNvPr id="56" name="Google Shape;1289;p22">
              <a:extLst>
                <a:ext uri="{FF2B5EF4-FFF2-40B4-BE49-F238E27FC236}">
                  <a16:creationId xmlns:a16="http://schemas.microsoft.com/office/drawing/2014/main" id="{C94A7A04-5BD1-5010-60D9-C5AB640F6291}"/>
                </a:ext>
              </a:extLst>
            </p:cNvPr>
            <p:cNvSpPr/>
            <p:nvPr/>
          </p:nvSpPr>
          <p:spPr>
            <a:xfrm>
              <a:off x="4787196" y="4361180"/>
              <a:ext cx="187467" cy="18731"/>
            </a:xfrm>
            <a:custGeom>
              <a:avLst/>
              <a:gdLst/>
              <a:ahLst/>
              <a:cxnLst/>
              <a:rect l="l" t="t" r="r" b="b"/>
              <a:pathLst>
                <a:path w="7126" h="712" extrusionOk="0">
                  <a:moveTo>
                    <a:pt x="0" y="0"/>
                  </a:moveTo>
                  <a:lnTo>
                    <a:pt x="0" y="711"/>
                  </a:lnTo>
                  <a:lnTo>
                    <a:pt x="7125" y="711"/>
                  </a:lnTo>
                  <a:lnTo>
                    <a:pt x="7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08080"/>
                </a:solidFill>
              </a:endParaRPr>
            </a:p>
          </p:txBody>
        </p:sp>
        <p:sp>
          <p:nvSpPr>
            <p:cNvPr id="57" name="Google Shape;1290;p22">
              <a:extLst>
                <a:ext uri="{FF2B5EF4-FFF2-40B4-BE49-F238E27FC236}">
                  <a16:creationId xmlns:a16="http://schemas.microsoft.com/office/drawing/2014/main" id="{97EFD19E-9746-A868-23E3-7E4C4A6D958D}"/>
                </a:ext>
              </a:extLst>
            </p:cNvPr>
            <p:cNvSpPr/>
            <p:nvPr/>
          </p:nvSpPr>
          <p:spPr>
            <a:xfrm>
              <a:off x="4787196" y="4323666"/>
              <a:ext cx="93707" cy="18784"/>
            </a:xfrm>
            <a:custGeom>
              <a:avLst/>
              <a:gdLst/>
              <a:ahLst/>
              <a:cxnLst/>
              <a:rect l="l" t="t" r="r" b="b"/>
              <a:pathLst>
                <a:path w="3562" h="714" extrusionOk="0">
                  <a:moveTo>
                    <a:pt x="0" y="0"/>
                  </a:moveTo>
                  <a:lnTo>
                    <a:pt x="0" y="713"/>
                  </a:lnTo>
                  <a:lnTo>
                    <a:pt x="3562" y="713"/>
                  </a:lnTo>
                  <a:lnTo>
                    <a:pt x="3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808080"/>
                </a:solidFill>
              </a:endParaRPr>
            </a:p>
          </p:txBody>
        </p: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916C7386-0E26-9524-42C0-0E6EA551098A}"/>
              </a:ext>
            </a:extLst>
          </p:cNvPr>
          <p:cNvGrpSpPr/>
          <p:nvPr/>
        </p:nvGrpSpPr>
        <p:grpSpPr>
          <a:xfrm>
            <a:off x="6134162" y="2566993"/>
            <a:ext cx="5539969" cy="3718565"/>
            <a:chOff x="6096000" y="2453822"/>
            <a:chExt cx="5761038" cy="3718565"/>
          </a:xfrm>
          <a:noFill/>
        </p:grpSpPr>
        <p:sp>
          <p:nvSpPr>
            <p:cNvPr id="17" name="TextBox 42">
              <a:extLst>
                <a:ext uri="{FF2B5EF4-FFF2-40B4-BE49-F238E27FC236}">
                  <a16:creationId xmlns:a16="http://schemas.microsoft.com/office/drawing/2014/main" id="{64C8E1B4-07AD-E134-7AFB-FDB0FAB3FDC9}"/>
                </a:ext>
              </a:extLst>
            </p:cNvPr>
            <p:cNvSpPr txBox="1"/>
            <p:nvPr/>
          </p:nvSpPr>
          <p:spPr>
            <a:xfrm>
              <a:off x="6096000" y="2453822"/>
              <a:ext cx="5761038" cy="829634"/>
            </a:xfrm>
            <a:prstGeom prst="roundRect">
              <a:avLst>
                <a:gd name="adj" fmla="val 5358"/>
              </a:avLst>
            </a:prstGeom>
            <a:grpFill/>
            <a:ln w="19050">
              <a:solidFill>
                <a:srgbClr val="00346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>
              <a:defPPr>
                <a:defRPr lang="en-US"/>
              </a:defPPr>
              <a:lvl1pPr algn="ctr">
                <a:defRPr sz="11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it-IT" sz="1400" b="1" i="1" dirty="0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CANALI INTERNI NEGLI ENTI PUBBLICI E PRIVATI</a:t>
              </a:r>
            </a:p>
          </p:txBody>
        </p:sp>
        <p:sp>
          <p:nvSpPr>
            <p:cNvPr id="26" name="TextBox 42">
              <a:extLst>
                <a:ext uri="{FF2B5EF4-FFF2-40B4-BE49-F238E27FC236}">
                  <a16:creationId xmlns:a16="http://schemas.microsoft.com/office/drawing/2014/main" id="{C74C2E09-9CB7-ACCC-C9B6-B49E6E80B27A}"/>
                </a:ext>
              </a:extLst>
            </p:cNvPr>
            <p:cNvSpPr txBox="1"/>
            <p:nvPr/>
          </p:nvSpPr>
          <p:spPr>
            <a:xfrm>
              <a:off x="6096000" y="3406657"/>
              <a:ext cx="5761038" cy="851872"/>
            </a:xfrm>
            <a:prstGeom prst="roundRect">
              <a:avLst>
                <a:gd name="adj" fmla="val 5358"/>
              </a:avLst>
            </a:prstGeom>
            <a:grpFill/>
            <a:ln w="19050">
              <a:solidFill>
                <a:srgbClr val="00346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>
              <a:defPPr>
                <a:defRPr lang="en-US"/>
              </a:defPPr>
              <a:lvl1pPr algn="ctr">
                <a:defRPr sz="11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it-IT" sz="1400" b="1" i="1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CANALE ESTERNO PRESSO ANAC</a:t>
              </a:r>
            </a:p>
          </p:txBody>
        </p:sp>
        <p:sp>
          <p:nvSpPr>
            <p:cNvPr id="27" name="TextBox 42">
              <a:extLst>
                <a:ext uri="{FF2B5EF4-FFF2-40B4-BE49-F238E27FC236}">
                  <a16:creationId xmlns:a16="http://schemas.microsoft.com/office/drawing/2014/main" id="{03FEF2EB-9AE6-F189-31F6-7AF577C98DB0}"/>
                </a:ext>
              </a:extLst>
            </p:cNvPr>
            <p:cNvSpPr txBox="1"/>
            <p:nvPr/>
          </p:nvSpPr>
          <p:spPr>
            <a:xfrm>
              <a:off x="6096000" y="4376723"/>
              <a:ext cx="5761038" cy="838734"/>
            </a:xfrm>
            <a:prstGeom prst="roundRect">
              <a:avLst>
                <a:gd name="adj" fmla="val 5358"/>
              </a:avLst>
            </a:prstGeom>
            <a:grpFill/>
            <a:ln w="19050">
              <a:solidFill>
                <a:srgbClr val="00346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>
              <a:defPPr>
                <a:defRPr lang="en-US"/>
              </a:defPPr>
              <a:lvl1pPr algn="ctr">
                <a:defRPr sz="11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it-IT" sz="1400" b="1" i="1" dirty="0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DIVULGAZIONE PUBBLICA (STAMPA, MEZZI ELETTRONICI O ALTRI MEZZI DI DIFFUSIONE)</a:t>
              </a:r>
            </a:p>
          </p:txBody>
        </p:sp>
        <p:sp>
          <p:nvSpPr>
            <p:cNvPr id="28" name="TextBox 42">
              <a:extLst>
                <a:ext uri="{FF2B5EF4-FFF2-40B4-BE49-F238E27FC236}">
                  <a16:creationId xmlns:a16="http://schemas.microsoft.com/office/drawing/2014/main" id="{713A9C1E-0E1F-35C2-617A-558799655F12}"/>
                </a:ext>
              </a:extLst>
            </p:cNvPr>
            <p:cNvSpPr txBox="1"/>
            <p:nvPr/>
          </p:nvSpPr>
          <p:spPr>
            <a:xfrm>
              <a:off x="6096000" y="5333652"/>
              <a:ext cx="5761038" cy="838735"/>
            </a:xfrm>
            <a:prstGeom prst="roundRect">
              <a:avLst>
                <a:gd name="adj" fmla="val 5358"/>
              </a:avLst>
            </a:prstGeom>
            <a:grpFill/>
            <a:ln w="19050">
              <a:solidFill>
                <a:srgbClr val="00346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>
              <a:defPPr>
                <a:defRPr lang="en-US"/>
              </a:defPPr>
              <a:lvl1pPr algn="ctr">
                <a:defRPr sz="11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it-IT" sz="1400" b="1" i="1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DENUNCIA ALL’AUTORITÀ GIUDIZIARIA O CONTABILE</a:t>
              </a:r>
            </a:p>
          </p:txBody>
        </p:sp>
      </p:grpSp>
      <p:grpSp>
        <p:nvGrpSpPr>
          <p:cNvPr id="33" name="Google Shape;290;p23">
            <a:extLst>
              <a:ext uri="{FF2B5EF4-FFF2-40B4-BE49-F238E27FC236}">
                <a16:creationId xmlns:a16="http://schemas.microsoft.com/office/drawing/2014/main" id="{9A6035B2-7497-89C9-974A-3387ACA89983}"/>
              </a:ext>
            </a:extLst>
          </p:cNvPr>
          <p:cNvGrpSpPr/>
          <p:nvPr/>
        </p:nvGrpSpPr>
        <p:grpSpPr>
          <a:xfrm>
            <a:off x="3904851" y="3871156"/>
            <a:ext cx="309788" cy="308880"/>
            <a:chOff x="3804994" y="2454571"/>
            <a:chExt cx="245610" cy="244891"/>
          </a:xfrm>
        </p:grpSpPr>
        <p:sp>
          <p:nvSpPr>
            <p:cNvPr id="34" name="Google Shape;291;p23">
              <a:extLst>
                <a:ext uri="{FF2B5EF4-FFF2-40B4-BE49-F238E27FC236}">
                  <a16:creationId xmlns:a16="http://schemas.microsoft.com/office/drawing/2014/main" id="{B2348941-C103-B106-35B4-75FFFA28A205}"/>
                </a:ext>
              </a:extLst>
            </p:cNvPr>
            <p:cNvSpPr/>
            <p:nvPr/>
          </p:nvSpPr>
          <p:spPr>
            <a:xfrm>
              <a:off x="3804994" y="2454571"/>
              <a:ext cx="245610" cy="244891"/>
            </a:xfrm>
            <a:custGeom>
              <a:avLst/>
              <a:gdLst/>
              <a:ahLst/>
              <a:cxnLst/>
              <a:rect l="l" t="t" r="r" b="b"/>
              <a:pathLst>
                <a:path w="4437" h="4424" extrusionOk="0">
                  <a:moveTo>
                    <a:pt x="2219" y="1"/>
                  </a:moveTo>
                  <a:cubicBezTo>
                    <a:pt x="991" y="1"/>
                    <a:pt x="1" y="991"/>
                    <a:pt x="1" y="2205"/>
                  </a:cubicBezTo>
                  <a:cubicBezTo>
                    <a:pt x="1" y="3433"/>
                    <a:pt x="991" y="4423"/>
                    <a:pt x="2219" y="4423"/>
                  </a:cubicBezTo>
                  <a:cubicBezTo>
                    <a:pt x="3433" y="4423"/>
                    <a:pt x="4437" y="3433"/>
                    <a:pt x="4437" y="2205"/>
                  </a:cubicBezTo>
                  <a:cubicBezTo>
                    <a:pt x="4437" y="991"/>
                    <a:pt x="3433" y="1"/>
                    <a:pt x="22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92;p23">
              <a:extLst>
                <a:ext uri="{FF2B5EF4-FFF2-40B4-BE49-F238E27FC236}">
                  <a16:creationId xmlns:a16="http://schemas.microsoft.com/office/drawing/2014/main" id="{344109BB-8466-1640-C093-8AFA829D0AAA}"/>
                </a:ext>
              </a:extLst>
            </p:cNvPr>
            <p:cNvSpPr/>
            <p:nvPr/>
          </p:nvSpPr>
          <p:spPr>
            <a:xfrm>
              <a:off x="3862010" y="2510868"/>
              <a:ext cx="131579" cy="131579"/>
            </a:xfrm>
            <a:custGeom>
              <a:avLst/>
              <a:gdLst/>
              <a:ahLst/>
              <a:cxnLst/>
              <a:rect l="l" t="t" r="r" b="b"/>
              <a:pathLst>
                <a:path w="2377" h="2377" extrusionOk="0">
                  <a:moveTo>
                    <a:pt x="2377" y="1188"/>
                  </a:moveTo>
                  <a:cubicBezTo>
                    <a:pt x="2377" y="1848"/>
                    <a:pt x="1849" y="2376"/>
                    <a:pt x="1189" y="2376"/>
                  </a:cubicBezTo>
                  <a:cubicBezTo>
                    <a:pt x="529" y="2376"/>
                    <a:pt x="1" y="1848"/>
                    <a:pt x="1" y="1188"/>
                  </a:cubicBezTo>
                  <a:cubicBezTo>
                    <a:pt x="1" y="528"/>
                    <a:pt x="529" y="0"/>
                    <a:pt x="1189" y="0"/>
                  </a:cubicBezTo>
                  <a:cubicBezTo>
                    <a:pt x="1849" y="0"/>
                    <a:pt x="2377" y="528"/>
                    <a:pt x="2377" y="1188"/>
                  </a:cubicBezTo>
                  <a:close/>
                </a:path>
              </a:pathLst>
            </a:custGeom>
            <a:solidFill>
              <a:srgbClr val="003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ttangolo 13">
            <a:extLst>
              <a:ext uri="{FF2B5EF4-FFF2-40B4-BE49-F238E27FC236}">
                <a16:creationId xmlns:a16="http://schemas.microsoft.com/office/drawing/2014/main" id="{BDE20B15-8300-D81B-B8A9-3BAB6A350887}"/>
              </a:ext>
            </a:extLst>
          </p:cNvPr>
          <p:cNvSpPr/>
          <p:nvPr/>
        </p:nvSpPr>
        <p:spPr>
          <a:xfrm>
            <a:off x="485697" y="5452511"/>
            <a:ext cx="5212065" cy="284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i="1" dirty="0">
                <a:solidFill>
                  <a:srgbClr val="808080"/>
                </a:solidFill>
                <a:cs typeface="Arial" panose="020B0604020202020204" pitchFamily="34" charset="0"/>
              </a:rPr>
              <a:t>In ogni caso deve essere garantita la riservatezza e la protezione dei dati personali.</a:t>
            </a:r>
          </a:p>
        </p:txBody>
      </p:sp>
    </p:spTree>
    <p:extLst>
      <p:ext uri="{BB962C8B-B14F-4D97-AF65-F5344CB8AC3E}">
        <p14:creationId xmlns:p14="http://schemas.microsoft.com/office/powerpoint/2010/main" val="60053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La piattaforma del Ministero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106" y="211295"/>
            <a:ext cx="5306394" cy="244800"/>
          </a:xfrm>
        </p:spPr>
        <p:txBody>
          <a:bodyPr/>
          <a:lstStyle/>
          <a:p>
            <a:r>
              <a:rPr lang="en-US"/>
              <a:t>LA PIATTAFORMA WHISTLEBLOWING DEL MINISTERO DELLA GIUSTIZIA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504E-B4ED-EAFF-C70D-CF906164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80"/>
            <a:ext cx="12192000" cy="5556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470BFD-7DAE-AF83-7C7E-8B1C78367584}"/>
              </a:ext>
            </a:extLst>
          </p:cNvPr>
          <p:cNvSpPr txBox="1"/>
          <p:nvPr/>
        </p:nvSpPr>
        <p:spPr>
          <a:xfrm>
            <a:off x="550864" y="2623046"/>
            <a:ext cx="11017250" cy="1325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440"/>
              </a:spcBef>
              <a:spcAft>
                <a:spcPts val="1440"/>
              </a:spcAft>
            </a:pPr>
            <a:r>
              <a:rPr lang="it-IT" b="1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MINISTERO DELLA GIUSTIZIA METTE A DISPOSIZIONE UNA PIATTAFORMA DEDICATA ALLE SEGNALAZIONI RAGGIUNGIBILE DA INTERNET ATTRAVERSO IL SEGUENTE LINK:</a:t>
            </a:r>
            <a:endParaRPr lang="en-US" b="1" kern="1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1440"/>
              </a:spcBef>
              <a:spcAft>
                <a:spcPts val="1440"/>
              </a:spcAft>
            </a:pPr>
            <a:r>
              <a:rPr lang="it-IT" b="1" u="sng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HTTPS://WHISTLEBLOWING.GIUSTIZIA.IT</a:t>
            </a:r>
            <a:endParaRPr lang="it-IT" u="sng" dirty="0">
              <a:solidFill>
                <a:srgbClr val="0070C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272A88-E5EF-774D-1EC1-F17F87D400F4}"/>
              </a:ext>
            </a:extLst>
          </p:cNvPr>
          <p:cNvSpPr txBox="1"/>
          <p:nvPr/>
        </p:nvSpPr>
        <p:spPr>
          <a:xfrm>
            <a:off x="550865" y="4594953"/>
            <a:ext cx="11003342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440"/>
              </a:spcBef>
              <a:spcAft>
                <a:spcPts val="1440"/>
              </a:spcAft>
            </a:pPr>
            <a:r>
              <a:rPr lang="it-IT" sz="1800" kern="0" dirty="0">
                <a:solidFill>
                  <a:srgbClr val="80808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Le segnalazioni sulla piattaforma possono avvenire sia in </a:t>
            </a:r>
            <a:r>
              <a:rPr lang="it-IT" sz="1800" b="1" u="sng" kern="0" dirty="0">
                <a:solidFill>
                  <a:srgbClr val="80808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forma anonima</a:t>
            </a:r>
            <a:r>
              <a:rPr lang="it-IT" sz="1800" kern="0" dirty="0">
                <a:solidFill>
                  <a:srgbClr val="80808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sia con </a:t>
            </a:r>
            <a:r>
              <a:rPr lang="it-IT" sz="1800" b="1" u="sng" kern="0" dirty="0">
                <a:solidFill>
                  <a:srgbClr val="80808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identificazione del soggetto denunciante</a:t>
            </a:r>
            <a:r>
              <a:rPr lang="it-IT" sz="1800" kern="0" dirty="0">
                <a:solidFill>
                  <a:srgbClr val="80808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attuando tutte le tutele previste dalla norma (sia specifica in tema di whistleblowing, sia a tutela della privacy – GDPR).</a:t>
            </a:r>
            <a:endParaRPr lang="en-US" sz="1600" kern="100" dirty="0">
              <a:solidFill>
                <a:srgbClr val="80808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4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La piattaforma del Ministero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106" y="211295"/>
            <a:ext cx="5306394" cy="244800"/>
          </a:xfrm>
        </p:spPr>
        <p:txBody>
          <a:bodyPr/>
          <a:lstStyle/>
          <a:p>
            <a:r>
              <a:rPr lang="en-US"/>
              <a:t>LA PIATTAFORMA WHISTLEBLOWING DEL MINISTERO DELLA GIUSTIZIA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504E-B4ED-EAFF-C70D-CF906164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80"/>
            <a:ext cx="12192000" cy="555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0913C4-376B-80EE-337A-022398537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35" y="2461472"/>
            <a:ext cx="7570273" cy="3285632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1E5F0EC5-6B29-5AAF-BC32-1DA8818CEB41}"/>
              </a:ext>
            </a:extLst>
          </p:cNvPr>
          <p:cNvSpPr/>
          <p:nvPr/>
        </p:nvSpPr>
        <p:spPr>
          <a:xfrm>
            <a:off x="8815518" y="3358717"/>
            <a:ext cx="2828303" cy="67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808080"/>
                </a:solidFill>
                <a:cs typeface="Arial" panose="020B0604020202020204" pitchFamily="34" charset="0"/>
              </a:rPr>
              <a:t>Inviare una </a:t>
            </a:r>
            <a:r>
              <a:rPr lang="it-IT" b="1" u="sng" dirty="0">
                <a:solidFill>
                  <a:srgbClr val="808080"/>
                </a:solidFill>
                <a:cs typeface="Arial" panose="020B0604020202020204" pitchFamily="34" charset="0"/>
              </a:rPr>
              <a:t>nuova segnalazione</a:t>
            </a:r>
            <a:r>
              <a:rPr lang="it-IT" b="1" dirty="0">
                <a:solidFill>
                  <a:srgbClr val="808080"/>
                </a:solidFill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808080"/>
                </a:solidFill>
                <a:cs typeface="Arial" panose="020B0604020202020204" pitchFamily="34" charset="0"/>
              </a:rPr>
              <a:t>di illecito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E1C1AE-8D7D-FAE9-13A2-18D535B1B502}"/>
              </a:ext>
            </a:extLst>
          </p:cNvPr>
          <p:cNvSpPr txBox="1"/>
          <p:nvPr/>
        </p:nvSpPr>
        <p:spPr>
          <a:xfrm>
            <a:off x="8832342" y="2622928"/>
            <a:ext cx="27946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PIATTAFORMA PERMETTE DI:</a:t>
            </a:r>
            <a:endParaRPr lang="it-IT" sz="16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ttangolo 13">
            <a:extLst>
              <a:ext uri="{FF2B5EF4-FFF2-40B4-BE49-F238E27FC236}">
                <a16:creationId xmlns:a16="http://schemas.microsoft.com/office/drawing/2014/main" id="{A58A767B-6328-FE1B-05F8-9CEC450ED403}"/>
              </a:ext>
            </a:extLst>
          </p:cNvPr>
          <p:cNvSpPr/>
          <p:nvPr/>
        </p:nvSpPr>
        <p:spPr>
          <a:xfrm>
            <a:off x="8815518" y="4372193"/>
            <a:ext cx="2828303" cy="67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rgbClr val="808080"/>
                </a:solidFill>
                <a:cs typeface="Arial" panose="020B0604020202020204" pitchFamily="34" charset="0"/>
              </a:rPr>
              <a:t>Verificare lo </a:t>
            </a:r>
            <a:r>
              <a:rPr lang="it-IT" b="1" u="sng">
                <a:solidFill>
                  <a:srgbClr val="808080"/>
                </a:solidFill>
                <a:cs typeface="Arial" panose="020B0604020202020204" pitchFamily="34" charset="0"/>
              </a:rPr>
              <a:t>stato</a:t>
            </a:r>
            <a:r>
              <a:rPr lang="it-IT">
                <a:solidFill>
                  <a:srgbClr val="808080"/>
                </a:solidFill>
                <a:cs typeface="Arial" panose="020B0604020202020204" pitchFamily="34" charset="0"/>
              </a:rPr>
              <a:t> di una </a:t>
            </a:r>
            <a:r>
              <a:rPr lang="it-IT" b="1" u="sng">
                <a:solidFill>
                  <a:srgbClr val="808080"/>
                </a:solidFill>
                <a:cs typeface="Arial" panose="020B0604020202020204" pitchFamily="34" charset="0"/>
              </a:rPr>
              <a:t>segnalazione già inviata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860AC407-8EB3-4F7D-8A47-06E198DA6146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V="1">
            <a:off x="4861560" y="3693997"/>
            <a:ext cx="3953958" cy="900956"/>
          </a:xfrm>
          <a:prstGeom prst="bentConnector3">
            <a:avLst>
              <a:gd name="adj1" fmla="val 22832"/>
            </a:avLst>
          </a:prstGeom>
          <a:ln>
            <a:solidFill>
              <a:srgbClr val="00346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9C529C25-0B6E-3CC1-51B0-1C624255BBD4}"/>
              </a:ext>
            </a:extLst>
          </p:cNvPr>
          <p:cNvCxnSpPr>
            <a:cxnSpLocks/>
            <a:stCxn id="29" idx="2"/>
          </p:cNvCxnSpPr>
          <p:nvPr/>
        </p:nvCxnSpPr>
        <p:spPr>
          <a:xfrm rot="5400000">
            <a:off x="7533342" y="2710061"/>
            <a:ext cx="363637" cy="5029020"/>
          </a:xfrm>
          <a:prstGeom prst="bentConnector2">
            <a:avLst/>
          </a:prstGeom>
          <a:ln>
            <a:solidFill>
              <a:srgbClr val="00346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038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La piattaforma del Ministero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106" y="211295"/>
            <a:ext cx="5306394" cy="244800"/>
          </a:xfrm>
        </p:spPr>
        <p:txBody>
          <a:bodyPr/>
          <a:lstStyle/>
          <a:p>
            <a:r>
              <a:rPr lang="en-US"/>
              <a:t>LA PIATTAFORMA WHISTLEBLOWING DEL MINISTERO DELLA GIUSTIZIA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504E-B4ED-EAFF-C70D-CF906164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80"/>
            <a:ext cx="12192000" cy="55566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AE1C1AE-8D7D-FAE9-13A2-18D535B1B502}"/>
              </a:ext>
            </a:extLst>
          </p:cNvPr>
          <p:cNvSpPr txBox="1"/>
          <p:nvPr/>
        </p:nvSpPr>
        <p:spPr>
          <a:xfrm>
            <a:off x="710856" y="3763956"/>
            <a:ext cx="37851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POSSIBILE INVIARE LA SEGNALAZIONE A 3 SOGGETTI DIVERSI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C2E83-0657-454F-1252-C7FA4016B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934" y="2263048"/>
            <a:ext cx="6882066" cy="378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2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106" y="211295"/>
            <a:ext cx="5306394" cy="244800"/>
          </a:xfrm>
        </p:spPr>
        <p:txBody>
          <a:bodyPr/>
          <a:lstStyle/>
          <a:p>
            <a:r>
              <a:rPr lang="en-US"/>
              <a:t>LA PIATTAFORMA WHISTLEBLOWING DEL MINISTERO DELLA GIUSTIZIA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504E-B4ED-EAFF-C70D-CF906164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80"/>
            <a:ext cx="12192000" cy="555668"/>
          </a:xfrm>
          <a:prstGeom prst="rect">
            <a:avLst/>
          </a:prstGeom>
        </p:spPr>
      </p:pic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82D8C072-017A-C716-087E-0443DDF3F173}"/>
              </a:ext>
            </a:extLst>
          </p:cNvPr>
          <p:cNvSpPr txBox="1">
            <a:spLocks/>
          </p:cNvSpPr>
          <p:nvPr/>
        </p:nvSpPr>
        <p:spPr>
          <a:xfrm>
            <a:off x="599106" y="825500"/>
            <a:ext cx="8208000" cy="52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2800" kern="1200" dirty="0">
                <a:solidFill>
                  <a:srgbClr val="0034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La piattaforma del Ministero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F59F69A-B7B6-5761-228B-0BCE347664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562"/>
          <a:stretch/>
        </p:blipFill>
        <p:spPr>
          <a:xfrm>
            <a:off x="416064" y="3242839"/>
            <a:ext cx="5381422" cy="2808057"/>
          </a:xfrm>
          <a:prstGeom prst="rect">
            <a:avLst/>
          </a:prstGeom>
        </p:spPr>
      </p:pic>
      <p:sp>
        <p:nvSpPr>
          <p:cNvPr id="39" name="CasellaDiTesto 18">
            <a:extLst>
              <a:ext uri="{FF2B5EF4-FFF2-40B4-BE49-F238E27FC236}">
                <a16:creationId xmlns:a16="http://schemas.microsoft.com/office/drawing/2014/main" id="{1F9DF2BD-FEE2-4220-C724-189A9438F31D}"/>
              </a:ext>
            </a:extLst>
          </p:cNvPr>
          <p:cNvSpPr txBox="1"/>
          <p:nvPr/>
        </p:nvSpPr>
        <p:spPr>
          <a:xfrm>
            <a:off x="566371" y="2362632"/>
            <a:ext cx="552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808080"/>
                </a:solidFill>
                <a:cs typeface="Arial" panose="020B0604020202020204" pitchFamily="34" charset="0"/>
              </a:rPr>
              <a:t>La piattaforma guida il whistleblower nell’esecuzione della segnalazione, richiedendo la compilazione di </a:t>
            </a:r>
            <a:r>
              <a:rPr lang="it-IT" sz="1600" b="1" u="sng" dirty="0">
                <a:solidFill>
                  <a:srgbClr val="808080"/>
                </a:solidFill>
                <a:cs typeface="Arial" panose="020B0604020202020204" pitchFamily="34" charset="0"/>
              </a:rPr>
              <a:t>sei sezioni </a:t>
            </a:r>
            <a:r>
              <a:rPr lang="it-IT" sz="1600" dirty="0">
                <a:solidFill>
                  <a:srgbClr val="808080"/>
                </a:solidFill>
                <a:cs typeface="Arial" panose="020B0604020202020204" pitchFamily="34" charset="0"/>
              </a:rPr>
              <a:t>con </a:t>
            </a:r>
            <a:r>
              <a:rPr lang="it-IT" sz="1600" b="1" u="sng" dirty="0">
                <a:solidFill>
                  <a:srgbClr val="808080"/>
                </a:solidFill>
                <a:cs typeface="Arial" panose="020B0604020202020204" pitchFamily="34" charset="0"/>
              </a:rPr>
              <a:t>campi obbligatori e facoltativi.</a:t>
            </a:r>
            <a:endParaRPr lang="it-IT" sz="1600" dirty="0">
              <a:solidFill>
                <a:srgbClr val="808080"/>
              </a:solidFill>
              <a:cs typeface="Arial" panose="020B0604020202020204" pitchFamily="34" charset="0"/>
            </a:endParaRPr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7BBB8084-D407-C1DE-3E44-AF94BFB3817D}"/>
              </a:ext>
            </a:extLst>
          </p:cNvPr>
          <p:cNvGrpSpPr/>
          <p:nvPr/>
        </p:nvGrpSpPr>
        <p:grpSpPr>
          <a:xfrm>
            <a:off x="5879417" y="2381759"/>
            <a:ext cx="6007783" cy="4021920"/>
            <a:chOff x="5879417" y="2364956"/>
            <a:chExt cx="6007783" cy="4021920"/>
          </a:xfrm>
        </p:grpSpPr>
        <p:sp>
          <p:nvSpPr>
            <p:cNvPr id="17" name="Rectangle 24">
              <a:extLst>
                <a:ext uri="{FF2B5EF4-FFF2-40B4-BE49-F238E27FC236}">
                  <a16:creationId xmlns:a16="http://schemas.microsoft.com/office/drawing/2014/main" id="{343F7E73-1FFF-6DD7-A656-1C7BE4D754AA}"/>
                </a:ext>
              </a:extLst>
            </p:cNvPr>
            <p:cNvSpPr/>
            <p:nvPr/>
          </p:nvSpPr>
          <p:spPr bwMode="auto">
            <a:xfrm>
              <a:off x="7487962" y="3046034"/>
              <a:ext cx="4166212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fontAlgn="base">
                <a:lnSpc>
                  <a:spcPct val="90000"/>
                </a:lnSpc>
                <a:defRPr/>
              </a:pPr>
              <a:r>
                <a:rPr lang="en-US" sz="1400" b="1" kern="0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ALTRI SOGGETTI INFORMATI</a:t>
              </a:r>
            </a:p>
            <a:p>
              <a:pPr fontAlgn="base">
                <a:lnSpc>
                  <a:spcPct val="90000"/>
                </a:lnSpc>
                <a:defRPr/>
              </a:pPr>
              <a:r>
                <a:rPr lang="it-IT" sz="1200" kern="0">
                  <a:solidFill>
                    <a:srgbClr val="808080"/>
                  </a:solidFill>
                  <a:cs typeface="Arial" panose="020B0604020202020204" pitchFamily="34" charset="0"/>
                </a:rPr>
                <a:t>Informazioni su eventuali altri soggetti a cui è stata già effettuata la segnalazione di illecito</a:t>
              </a:r>
              <a:endParaRPr lang="en-US" sz="1200" kern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5B4592-0D1D-D797-C6A5-20661C534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2767" y="3123378"/>
              <a:ext cx="461399" cy="461843"/>
              <a:chOff x="7944507" y="4203572"/>
              <a:chExt cx="899136" cy="900000"/>
            </a:xfrm>
          </p:grpSpPr>
          <p:sp>
            <p:nvSpPr>
              <p:cNvPr id="5" name="Pentagon 33">
                <a:extLst>
                  <a:ext uri="{FF2B5EF4-FFF2-40B4-BE49-F238E27FC236}">
                    <a16:creationId xmlns:a16="http://schemas.microsoft.com/office/drawing/2014/main" id="{6207BE36-762C-C988-ED75-DCB2B6219372}"/>
                  </a:ext>
                </a:extLst>
              </p:cNvPr>
              <p:cNvSpPr/>
              <p:nvPr/>
            </p:nvSpPr>
            <p:spPr bwMode="auto">
              <a:xfrm>
                <a:off x="7944507" y="4203572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Picture 4">
                <a:extLst>
                  <a:ext uri="{FF2B5EF4-FFF2-40B4-BE49-F238E27FC236}">
                    <a16:creationId xmlns:a16="http://schemas.microsoft.com/office/drawing/2014/main" id="{FA8EB312-D8B3-CF97-EC1B-7BFF4DE037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021" y="4381256"/>
                <a:ext cx="544109" cy="5446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7354C1D6-0486-4721-EE8C-474B666A5A26}"/>
                </a:ext>
              </a:extLst>
            </p:cNvPr>
            <p:cNvSpPr/>
            <p:nvPr/>
          </p:nvSpPr>
          <p:spPr bwMode="auto">
            <a:xfrm>
              <a:off x="7487962" y="4408190"/>
              <a:ext cx="4166212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346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ULTERIORI INFORMAZIONI</a:t>
              </a:r>
            </a:p>
            <a:p>
              <a:pPr fontAlgn="base">
                <a:lnSpc>
                  <a:spcPct val="90000"/>
                </a:lnSpc>
                <a:defRPr/>
              </a:pPr>
              <a:r>
                <a:rPr lang="it-IT" sz="1200" kern="0">
                  <a:solidFill>
                    <a:srgbClr val="808080"/>
                  </a:solidFill>
                  <a:cs typeface="Arial" panose="020B0604020202020204" pitchFamily="34" charset="0"/>
                </a:rPr>
                <a:t>Ulteriori informazioni riguardanti l’illecito</a:t>
              </a:r>
              <a:endParaRPr lang="en-US" sz="1200" kern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ABA299D-9045-78E6-4C5D-83B5F18B18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3377" y="3809348"/>
              <a:ext cx="461399" cy="461843"/>
              <a:chOff x="7944507" y="5383210"/>
              <a:chExt cx="899136" cy="900000"/>
            </a:xfrm>
          </p:grpSpPr>
          <p:sp>
            <p:nvSpPr>
              <p:cNvPr id="2" name="Pentagon 47">
                <a:extLst>
                  <a:ext uri="{FF2B5EF4-FFF2-40B4-BE49-F238E27FC236}">
                    <a16:creationId xmlns:a16="http://schemas.microsoft.com/office/drawing/2014/main" id="{00FEFAC9-9380-18A2-D4BA-EAF25FC17980}"/>
                  </a:ext>
                </a:extLst>
              </p:cNvPr>
              <p:cNvSpPr/>
              <p:nvPr/>
            </p:nvSpPr>
            <p:spPr bwMode="auto">
              <a:xfrm>
                <a:off x="7944507" y="5383210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1" name="Picture 6">
                <a:extLst>
                  <a:ext uri="{FF2B5EF4-FFF2-40B4-BE49-F238E27FC236}">
                    <a16:creationId xmlns:a16="http://schemas.microsoft.com/office/drawing/2014/main" id="{9C869026-538A-2CC3-B9A6-EA9C6A8B88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021" y="5560894"/>
                <a:ext cx="544109" cy="5446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CFFA2B6-3EE4-7469-0EAE-3679E429A3C6}"/>
                </a:ext>
              </a:extLst>
            </p:cNvPr>
            <p:cNvSpPr/>
            <p:nvPr/>
          </p:nvSpPr>
          <p:spPr bwMode="auto">
            <a:xfrm>
              <a:off x="7487962" y="2364956"/>
              <a:ext cx="4166212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346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SEGNALAZIONE</a:t>
              </a:r>
            </a:p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i="0" u="none" strike="noStrike" kern="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cs typeface="Arial" panose="020B0604020202020204" pitchFamily="34" charset="0"/>
                </a:rPr>
                <a:t>Informazioni generiche sul segnalante e descrizione della segnalazione</a:t>
              </a:r>
              <a:endPara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6200BBC-45FF-9968-699E-3D04A976C2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2767" y="2442300"/>
              <a:ext cx="461399" cy="461843"/>
              <a:chOff x="7944507" y="3023934"/>
              <a:chExt cx="899136" cy="900000"/>
            </a:xfrm>
          </p:grpSpPr>
          <p:sp>
            <p:nvSpPr>
              <p:cNvPr id="6" name="Pentagon 19">
                <a:extLst>
                  <a:ext uri="{FF2B5EF4-FFF2-40B4-BE49-F238E27FC236}">
                    <a16:creationId xmlns:a16="http://schemas.microsoft.com/office/drawing/2014/main" id="{A92E7A6B-1DDE-9907-FD45-59B4B64420F0}"/>
                  </a:ext>
                </a:extLst>
              </p:cNvPr>
              <p:cNvSpPr/>
              <p:nvPr/>
            </p:nvSpPr>
            <p:spPr bwMode="auto">
              <a:xfrm>
                <a:off x="7944507" y="3023934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Picture 10">
                <a:extLst>
                  <a:ext uri="{FF2B5EF4-FFF2-40B4-BE49-F238E27FC236}">
                    <a16:creationId xmlns:a16="http://schemas.microsoft.com/office/drawing/2014/main" id="{AFD090A9-D609-5200-5A1F-3E40D2158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021" y="3201618"/>
                <a:ext cx="544109" cy="5446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Rectangle 20">
              <a:extLst>
                <a:ext uri="{FF2B5EF4-FFF2-40B4-BE49-F238E27FC236}">
                  <a16:creationId xmlns:a16="http://schemas.microsoft.com/office/drawing/2014/main" id="{843F0BEF-6343-8132-8339-9456484E8FA8}"/>
                </a:ext>
              </a:extLst>
            </p:cNvPr>
            <p:cNvSpPr/>
            <p:nvPr/>
          </p:nvSpPr>
          <p:spPr bwMode="auto">
            <a:xfrm>
              <a:off x="7487962" y="5089268"/>
              <a:ext cx="4399238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fontAlgn="base">
                <a:lnSpc>
                  <a:spcPct val="90000"/>
                </a:lnSpc>
                <a:defRPr/>
              </a:pPr>
              <a:r>
                <a:rPr lang="it-IT" sz="1400" b="1" kern="0" dirty="0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Identità</a:t>
              </a:r>
            </a:p>
            <a:p>
              <a:pPr marR="0" lvl="0" indent="0" fontAlgn="base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200" kern="0" dirty="0">
                  <a:solidFill>
                    <a:srgbClr val="808080"/>
                  </a:solidFill>
                  <a:cs typeface="Arial" panose="020B0604020202020204" pitchFamily="34" charset="0"/>
                </a:rPr>
                <a:t>Indicazione facoltativa dei dati identificativi e delle modalità di contatto</a:t>
              </a:r>
              <a:endParaRPr lang="en-US" sz="1200" kern="0" dirty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5EFD751-BF42-E2FE-0EB7-C8067B47E6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2767" y="5166612"/>
              <a:ext cx="461399" cy="461843"/>
              <a:chOff x="9508567" y="4203572"/>
              <a:chExt cx="899136" cy="900000"/>
            </a:xfrm>
          </p:grpSpPr>
          <p:sp>
            <p:nvSpPr>
              <p:cNvPr id="7" name="Pentagon 33">
                <a:extLst>
                  <a:ext uri="{FF2B5EF4-FFF2-40B4-BE49-F238E27FC236}">
                    <a16:creationId xmlns:a16="http://schemas.microsoft.com/office/drawing/2014/main" id="{680AB0CE-01F3-D803-5966-BD8D31AA1C91}"/>
                  </a:ext>
                </a:extLst>
              </p:cNvPr>
              <p:cNvSpPr/>
              <p:nvPr/>
            </p:nvSpPr>
            <p:spPr bwMode="auto">
              <a:xfrm>
                <a:off x="9508567" y="4203572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3" name="Picture 12">
                <a:extLst>
                  <a:ext uri="{FF2B5EF4-FFF2-40B4-BE49-F238E27FC236}">
                    <a16:creationId xmlns:a16="http://schemas.microsoft.com/office/drawing/2014/main" id="{6003993E-58F4-79CD-6FFB-7FBAF7E954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6081" y="4381256"/>
                <a:ext cx="544109" cy="5446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Rectangle 21">
              <a:extLst>
                <a:ext uri="{FF2B5EF4-FFF2-40B4-BE49-F238E27FC236}">
                  <a16:creationId xmlns:a16="http://schemas.microsoft.com/office/drawing/2014/main" id="{62A35FB7-74E6-17AF-5EC9-EB2FCC5D5384}"/>
                </a:ext>
              </a:extLst>
            </p:cNvPr>
            <p:cNvSpPr/>
            <p:nvPr/>
          </p:nvSpPr>
          <p:spPr bwMode="auto">
            <a:xfrm>
              <a:off x="7487962" y="5770345"/>
              <a:ext cx="4166212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465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INVIA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34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base">
                <a:lnSpc>
                  <a:spcPct val="90000"/>
                </a:lnSpc>
                <a:defRPr/>
              </a:pPr>
              <a:r>
                <a:rPr lang="it-IT" sz="1200" kern="0" dirty="0">
                  <a:solidFill>
                    <a:srgbClr val="808080"/>
                  </a:solidFill>
                  <a:cs typeface="Arial" panose="020B0604020202020204" pitchFamily="34" charset="0"/>
                </a:rPr>
                <a:t>Accettazione dei termini di servizio e invio della segnalazione</a:t>
              </a:r>
              <a:endParaRPr lang="en-US" sz="1200" kern="0" dirty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B759E20-27B0-C039-7746-0BE56C147D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2767" y="5847689"/>
              <a:ext cx="461399" cy="461843"/>
              <a:chOff x="9508567" y="5383210"/>
              <a:chExt cx="899136" cy="900000"/>
            </a:xfrm>
          </p:grpSpPr>
          <p:sp>
            <p:nvSpPr>
              <p:cNvPr id="9" name="Pentagon 19">
                <a:extLst>
                  <a:ext uri="{FF2B5EF4-FFF2-40B4-BE49-F238E27FC236}">
                    <a16:creationId xmlns:a16="http://schemas.microsoft.com/office/drawing/2014/main" id="{B6784D11-31EF-9882-C2B9-32B40B5A2DA9}"/>
                  </a:ext>
                </a:extLst>
              </p:cNvPr>
              <p:cNvSpPr/>
              <p:nvPr/>
            </p:nvSpPr>
            <p:spPr bwMode="auto">
              <a:xfrm>
                <a:off x="9508567" y="5383210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4" name="Immagine 43" descr="Immagine che contiene Elementi grafici, Carattere, simbolo, logo&#10;&#10;Descrizione generata automaticamente">
                <a:extLst>
                  <a:ext uri="{FF2B5EF4-FFF2-40B4-BE49-F238E27FC236}">
                    <a16:creationId xmlns:a16="http://schemas.microsoft.com/office/drawing/2014/main" id="{3A88AEF8-B319-F684-3A9F-400CEF509D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529" t="33041" r="21832" b="29840"/>
              <a:stretch/>
            </p:blipFill>
            <p:spPr>
              <a:xfrm>
                <a:off x="9534611" y="5555376"/>
                <a:ext cx="847048" cy="555669"/>
              </a:xfrm>
              <a:prstGeom prst="rect">
                <a:avLst/>
              </a:prstGeom>
            </p:spPr>
          </p:pic>
        </p:grp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14A14912-19C5-64C0-D398-C3BC245372A4}"/>
                </a:ext>
              </a:extLst>
            </p:cNvPr>
            <p:cNvSpPr/>
            <p:nvPr/>
          </p:nvSpPr>
          <p:spPr bwMode="auto">
            <a:xfrm>
              <a:off x="7487962" y="3727112"/>
              <a:ext cx="4166212" cy="6165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0" tIns="38100" rIns="88900" bIns="38100" rtlCol="0" anchor="ctr"/>
            <a:lstStyle/>
            <a:p>
              <a:pPr fontAlgn="base">
                <a:lnSpc>
                  <a:spcPct val="90000"/>
                </a:lnSpc>
                <a:defRPr/>
              </a:pPr>
              <a:r>
                <a:rPr lang="en-US" sz="1400" b="1" kern="0" dirty="0">
                  <a:solidFill>
                    <a:srgbClr val="0034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ALLEGATI</a:t>
              </a:r>
            </a:p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200" kern="0" dirty="0">
                  <a:solidFill>
                    <a:srgbClr val="808080"/>
                  </a:solidFill>
                  <a:cs typeface="Arial" panose="020B0604020202020204" pitchFamily="34" charset="0"/>
                </a:rPr>
                <a:t>Possibilità di caricare file documentali o multimediali a sostegno della segnalazione</a:t>
              </a:r>
              <a:endParaRPr lang="en-US" sz="1200" kern="0" dirty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3E9D6CF-4EF8-ACBC-1E19-9458334921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2767" y="4485535"/>
              <a:ext cx="461399" cy="461843"/>
              <a:chOff x="9508567" y="3023934"/>
              <a:chExt cx="899136" cy="900000"/>
            </a:xfrm>
          </p:grpSpPr>
          <p:sp>
            <p:nvSpPr>
              <p:cNvPr id="10" name="Pentagon 47" descr="{&quot;Key&quot;:&quot;POWER_USER_SHAPE_ICON&quot;,&quot;Value&quot;:&quot;POWER_USER_SHAPE_ICON_STYLE_1&quot;}">
                <a:extLst>
                  <a:ext uri="{FF2B5EF4-FFF2-40B4-BE49-F238E27FC236}">
                    <a16:creationId xmlns:a16="http://schemas.microsoft.com/office/drawing/2014/main" id="{F845F779-77E1-7C98-2815-5AB8957E1773}"/>
                  </a:ext>
                </a:extLst>
              </p:cNvPr>
              <p:cNvSpPr/>
              <p:nvPr/>
            </p:nvSpPr>
            <p:spPr bwMode="auto">
              <a:xfrm>
                <a:off x="9508567" y="3023934"/>
                <a:ext cx="899136" cy="900000"/>
              </a:xfrm>
              <a:prstGeom prst="roundRect">
                <a:avLst/>
              </a:prstGeom>
              <a:solidFill>
                <a:srgbClr val="0034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0" name="Immagine 49" descr="Immagine che contiene cerchio, clipart, Elementi grafici, arte&#10;&#10;Descrizione generata automaticamente">
                <a:extLst>
                  <a:ext uri="{FF2B5EF4-FFF2-40B4-BE49-F238E27FC236}">
                    <a16:creationId xmlns:a16="http://schemas.microsoft.com/office/drawing/2014/main" id="{3260111E-F9B2-5D4F-F012-43F431A4AD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68228" y="3183749"/>
                <a:ext cx="579814" cy="580371"/>
              </a:xfrm>
              <a:prstGeom prst="rect">
                <a:avLst/>
              </a:prstGeom>
            </p:spPr>
          </p:pic>
        </p:grpSp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765F3B4D-64AA-C3C8-29DB-9FAFD682552A}"/>
                </a:ext>
              </a:extLst>
            </p:cNvPr>
            <p:cNvSpPr/>
            <p:nvPr/>
          </p:nvSpPr>
          <p:spPr>
            <a:xfrm>
              <a:off x="5879417" y="2364956"/>
              <a:ext cx="890176" cy="4021920"/>
            </a:xfrm>
            <a:prstGeom prst="leftBrace">
              <a:avLst>
                <a:gd name="adj1" fmla="val 24332"/>
                <a:gd name="adj2" fmla="val 29218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778988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FECB33-4A0D-D31A-4535-57E7D4193F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/>
              <a:t>La piattaforma del Ministero</a:t>
            </a:r>
            <a:endParaRPr lang="it-IT" sz="280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2996E79-79D1-024A-4561-53B3BDDC90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106" y="211295"/>
            <a:ext cx="5306394" cy="244800"/>
          </a:xfrm>
        </p:spPr>
        <p:txBody>
          <a:bodyPr/>
          <a:lstStyle/>
          <a:p>
            <a:r>
              <a:rPr lang="en-US"/>
              <a:t>LA PIATTAFORMA WHISTLEBLOWING DEL MINISTERO DELLA GIUSTIZIA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504E-B4ED-EAFF-C70D-CF906164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80"/>
            <a:ext cx="12192000" cy="5556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39C61C-DEA5-0F82-59D4-9B4A60E30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22" y="3476625"/>
            <a:ext cx="11315157" cy="2560542"/>
          </a:xfrm>
          <a:prstGeom prst="rect">
            <a:avLst/>
          </a:prstGeom>
        </p:spPr>
      </p:pic>
      <p:sp>
        <p:nvSpPr>
          <p:cNvPr id="7" name="CasellaDiTesto 18">
            <a:extLst>
              <a:ext uri="{FF2B5EF4-FFF2-40B4-BE49-F238E27FC236}">
                <a16:creationId xmlns:a16="http://schemas.microsoft.com/office/drawing/2014/main" id="{AF67EAAE-2E58-7C3B-8062-1BEDF7E3E232}"/>
              </a:ext>
            </a:extLst>
          </p:cNvPr>
          <p:cNvSpPr txBox="1"/>
          <p:nvPr/>
        </p:nvSpPr>
        <p:spPr>
          <a:xfrm>
            <a:off x="566372" y="2362632"/>
            <a:ext cx="1090584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600" dirty="0">
                <a:solidFill>
                  <a:srgbClr val="808080"/>
                </a:solidFill>
                <a:cs typeface="Arial" panose="020B0604020202020204" pitchFamily="34" charset="0"/>
              </a:rPr>
              <a:t>Una volta inviata la segnalazione verrà generato un </a:t>
            </a:r>
            <a:r>
              <a:rPr lang="it-IT" sz="1600" b="1" u="sng" dirty="0">
                <a:solidFill>
                  <a:srgbClr val="808080"/>
                </a:solidFill>
                <a:cs typeface="Arial" panose="020B0604020202020204" pitchFamily="34" charset="0"/>
              </a:rPr>
              <a:t>codice identificativo</a:t>
            </a:r>
            <a:r>
              <a:rPr lang="it-IT" sz="1600" dirty="0">
                <a:solidFill>
                  <a:srgbClr val="808080"/>
                </a:solidFill>
                <a:cs typeface="Arial" panose="020B0604020202020204" pitchFamily="34" charset="0"/>
              </a:rPr>
              <a:t> (Key Code) che può essere utilizzato dall’utente per monitorare lo stato della stessa. </a:t>
            </a:r>
          </a:p>
          <a:p>
            <a:pPr algn="just"/>
            <a:r>
              <a:rPr lang="it-IT" sz="1600" dirty="0">
                <a:solidFill>
                  <a:srgbClr val="808080"/>
                </a:solidFill>
                <a:cs typeface="Arial" panose="020B0604020202020204" pitchFamily="34" charset="0"/>
              </a:rPr>
              <a:t>Nel caso in cui l’utente abbia accettato di identificarsi, verrà contattato nella modalità da lui scelta.</a:t>
            </a:r>
          </a:p>
        </p:txBody>
      </p:sp>
    </p:spTree>
    <p:extLst>
      <p:ext uri="{BB962C8B-B14F-4D97-AF65-F5344CB8AC3E}">
        <p14:creationId xmlns:p14="http://schemas.microsoft.com/office/powerpoint/2010/main" val="353861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542B5-B292-4C7A-013D-009172D4B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11</a:t>
            </a:fld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486EC-C7FE-3383-0E25-A976E05876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6594" y="3228583"/>
            <a:ext cx="3032925" cy="1108800"/>
          </a:xfrm>
        </p:spPr>
        <p:txBody>
          <a:bodyPr/>
          <a:lstStyle/>
          <a:p>
            <a:r>
              <a:rPr lang="it-IT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98752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23A71BBC7F444A985F007C4F328F57" ma:contentTypeVersion="5" ma:contentTypeDescription="Create a new document." ma:contentTypeScope="" ma:versionID="647c01c4eac7a4e84e0f17b7bd573d52">
  <xsd:schema xmlns:xsd="http://www.w3.org/2001/XMLSchema" xmlns:xs="http://www.w3.org/2001/XMLSchema" xmlns:p="http://schemas.microsoft.com/office/2006/metadata/properties" xmlns:ns2="8df58017-d75a-4198-973b-999e393561de" xmlns:ns3="0fff583c-8961-4b6b-b8a6-bd75dc8c9533" targetNamespace="http://schemas.microsoft.com/office/2006/metadata/properties" ma:root="true" ma:fieldsID="a81479d899af9d673c57fafc4e4a23f3" ns2:_="" ns3:_="">
    <xsd:import namespace="8df58017-d75a-4198-973b-999e393561de"/>
    <xsd:import namespace="0fff583c-8961-4b6b-b8a6-bd75dc8c95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58017-d75a-4198-973b-999e393561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f583c-8961-4b6b-b8a6-bd75dc8c953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2AB026-2D10-4562-ACC3-B6420B26B9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136EC6-E2F3-41FD-9F39-5F9A4B0DAC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58017-d75a-4198-973b-999e393561de"/>
    <ds:schemaRef ds:uri="0fff583c-8961-4b6b-b8a6-bd75dc8c95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8A6110-AE07-48A9-B482-3186DD53023F}">
  <ds:schemaRefs>
    <ds:schemaRef ds:uri="8df58017-d75a-4198-973b-999e393561de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fff583c-8961-4b6b-b8a6-bd75dc8c953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1071</Words>
  <Application>Microsoft Office PowerPoint</Application>
  <PresentationFormat>Widescreen</PresentationFormat>
  <Paragraphs>104</Paragraphs>
  <Slides>11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Symbol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Matteo Rasile</dc:creator>
  <cp:lastModifiedBy>Matteo Rasile</cp:lastModifiedBy>
  <cp:revision>1</cp:revision>
  <dcterms:created xsi:type="dcterms:W3CDTF">2023-10-24T21:33:18Z</dcterms:created>
  <dcterms:modified xsi:type="dcterms:W3CDTF">2025-06-25T08:05:34Z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0x0101007E23A71BBC7F444A985F007C4F328F57</vt:lpwstr>
  </property>
</Properties>
</file>